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3.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3.xml" ContentType="application/vnd.openxmlformats-officedocument.presentationml.notesSlide+xml"/>
  <Override PartName="/ppt/_rels/presentation.xml.rels" ContentType="application/vnd.openxmlformats-package.relationships+xml"/>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5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8.png" ContentType="image/png"/>
  <Override PartName="/ppt/media/image5.png" ContentType="image/png"/>
  <Override PartName="/ppt/media/image35.png" ContentType="image/png"/>
  <Override PartName="/ppt/media/image10.png" ContentType="image/png"/>
  <Override PartName="/ppt/media/image1.jpeg" ContentType="image/jpeg"/>
  <Override PartName="/ppt/media/image47.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9.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43.png" ContentType="image/png"/>
  <Override PartName="/ppt/media/image55.png" ContentType="image/png"/>
  <Override PartName="/ppt/media/image44.png" ContentType="image/png"/>
  <Override PartName="/ppt/media/image56.png" ContentType="image/png"/>
  <Override PartName="/ppt/media/image40.png" ContentType="image/png"/>
  <Override PartName="/ppt/media/image31.png" ContentType="image/png"/>
  <Override PartName="/ppt/media/image30.png" ContentType="image/png"/>
  <Override PartName="/ppt/media/image39.png" ContentType="image/png"/>
  <Override PartName="/ppt/media/image9.png" ContentType="image/png"/>
  <Override PartName="/ppt/media/image38.png" ContentType="image/png"/>
  <Override PartName="/ppt/media/image8.png" ContentType="image/png"/>
  <Override PartName="/ppt/media/image49.png" ContentType="image/png"/>
  <Override PartName="/ppt/media/image12.png" ContentType="image/png"/>
  <Override PartName="/ppt/media/image37.png" ContentType="image/png"/>
  <Override PartName="/ppt/media/image7.png" ContentType="image/png"/>
  <Override PartName="/ppt/media/image6.png" ContentType="image/png"/>
  <Override PartName="/ppt/media/image36.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3890" spc="-1" strike="noStrike">
                <a:solidFill>
                  <a:srgbClr val="ffffff"/>
                </a:solidFill>
                <a:latin typeface="Helvetica Light"/>
              </a:rPr>
              <a:t>Click to move the slide</a:t>
            </a:r>
            <a:endParaRPr b="0" lang="en-US" sz="3890" spc="-1" strike="noStrike">
              <a:solidFill>
                <a:srgbClr val="ffffff"/>
              </a:solidFill>
              <a:latin typeface="Helvetica Light"/>
            </a:endParaRPr>
          </a:p>
        </p:txBody>
      </p:sp>
      <p:sp>
        <p:nvSpPr>
          <p:cNvPr id="11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2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21" name="PlaceHolder 4"/>
          <p:cNvSpPr>
            <a:spLocks noGrp="1"/>
          </p:cNvSpPr>
          <p:nvPr>
            <p:ph type="dt" idx="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22" name="PlaceHolder 5"/>
          <p:cNvSpPr>
            <a:spLocks noGrp="1"/>
          </p:cNvSpPr>
          <p:nvPr>
            <p:ph type="ftr" idx="5"/>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3" name="PlaceHolder 6"/>
          <p:cNvSpPr>
            <a:spLocks noGrp="1"/>
          </p:cNvSpPr>
          <p:nvPr>
            <p:ph type="sldNum" idx="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134EEB21-7CE7-4A10-83D2-ED73B9CF38DA}"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533520" y="764280"/>
            <a:ext cx="6704640" cy="3771360"/>
          </a:xfrm>
          <a:prstGeom prst="rect">
            <a:avLst/>
          </a:prstGeom>
          <a:ln w="0">
            <a:noFill/>
          </a:ln>
        </p:spPr>
      </p:sp>
      <p:sp>
        <p:nvSpPr>
          <p:cNvPr id="422" name="PlaceHolder 2"/>
          <p:cNvSpPr>
            <a:spLocks noGrp="1"/>
          </p:cNvSpPr>
          <p:nvPr>
            <p:ph type="body"/>
          </p:nvPr>
        </p:nvSpPr>
        <p:spPr>
          <a:xfrm>
            <a:off x="914400" y="4343400"/>
            <a:ext cx="5028840" cy="4114440"/>
          </a:xfrm>
          <a:prstGeom prst="rect">
            <a:avLst/>
          </a:prstGeom>
          <a:noFill/>
          <a:ln w="0">
            <a:noFill/>
          </a:ln>
        </p:spPr>
        <p:txBody>
          <a:bodyPr lIns="90000" rIns="90000" tIns="45000" bIns="45000" anchor="t">
            <a:noAutofit/>
          </a:bodyPr>
          <a:p>
            <a:pPr marL="216000" indent="0">
              <a:lnSpc>
                <a:spcPct val="100000"/>
              </a:lnSpc>
              <a:buNone/>
            </a:pPr>
            <a:r>
              <a:rPr b="0" lang="en-US" sz="2000" spc="-1" strike="noStrike">
                <a:solidFill>
                  <a:srgbClr val="000000"/>
                </a:solidFill>
                <a:latin typeface="Arial"/>
              </a:rPr>
              <a:t>Thank you for organising this conference with its very laudable aim of developing much needed engineering skills capacity, enhanced safety standards, and infrastructure that will remain safe and fit for purpose. I think FreeCAD Engineering related workbenches also have a lot of potential to enable sustainable development. I hope and am sure the conference will be  a great success and kick start a great future for FreeCAD in such an environment.</a:t>
            </a:r>
            <a:endParaRPr b="0" lang="en-US"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533520" y="764280"/>
            <a:ext cx="6704640" cy="3771360"/>
          </a:xfrm>
          <a:prstGeom prst="rect">
            <a:avLst/>
          </a:prstGeom>
          <a:ln w="0">
            <a:noFill/>
          </a:ln>
        </p:spPr>
      </p:sp>
      <p:sp>
        <p:nvSpPr>
          <p:cNvPr id="424" name="PlaceHolder 2"/>
          <p:cNvSpPr>
            <a:spLocks noGrp="1"/>
          </p:cNvSpPr>
          <p:nvPr>
            <p:ph type="body"/>
          </p:nvPr>
        </p:nvSpPr>
        <p:spPr>
          <a:xfrm>
            <a:off x="914400" y="4343400"/>
            <a:ext cx="5028840" cy="4114440"/>
          </a:xfrm>
          <a:prstGeom prst="rect">
            <a:avLst/>
          </a:prstGeom>
          <a:noFill/>
          <a:ln w="0">
            <a:noFill/>
          </a:ln>
        </p:spPr>
        <p:txBody>
          <a:bodyPr lIns="90000" rIns="90000" tIns="45000" bIns="45000" anchor="t">
            <a:noAutofit/>
          </a:bodyPr>
          <a:p>
            <a:pPr marL="216000" indent="0">
              <a:lnSpc>
                <a:spcPct val="100000"/>
              </a:lnSpc>
              <a:buNone/>
            </a:pPr>
            <a:r>
              <a:rPr b="0" lang="en-US" sz="2000" spc="-1" strike="noStrike">
                <a:solidFill>
                  <a:srgbClr val="000000"/>
                </a:solidFill>
                <a:latin typeface="Arial"/>
              </a:rPr>
              <a:t>GDML geometry</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Define SectionConstants, Positions, Rotations</a:t>
            </a:r>
            <a:br>
              <a:rPr sz="2000"/>
            </a:br>
            <a:r>
              <a:rPr b="0" lang="en-US" sz="2000" spc="-1" strike="noStrike">
                <a:solidFill>
                  <a:srgbClr val="000000"/>
                </a:solidFill>
                <a:latin typeface="Arial"/>
              </a:rPr>
              <a:t>Materials ( Elements ), Standard set of Geant4 materials (NIST)</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Solids - Constructed Solid Geometries</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Volumes - One Solid, One Material, Optional number of Physical Volumes</a:t>
            </a: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Physvols - Refer to Volumes, Position, Rotation, CopyNumber</a:t>
            </a:r>
            <a:endParaRPr b="0" lang="en-US" sz="2000" spc="-1" strike="noStrike">
              <a:solidFill>
                <a:srgbClr val="000000"/>
              </a:solidFill>
              <a:latin typeface="Arial"/>
            </a:endParaRPr>
          </a:p>
          <a:p>
            <a:pPr marL="216000" indent="0">
              <a:lnSpc>
                <a:spcPct val="100000"/>
              </a:lnSpc>
              <a:buNone/>
            </a:pPr>
            <a:endParaRPr b="0" lang="en-US"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Assembly - A group of Volumes</a:t>
            </a: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1D2A1CF3-EB49-4798-9207-6DF5419ABABE}"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25" name="PlaceHolder 2"/>
          <p:cNvSpPr>
            <a:spLocks noGrp="1"/>
          </p:cNvSpPr>
          <p:nvPr>
            <p:ph/>
          </p:nvPr>
        </p:nvSpPr>
        <p:spPr>
          <a:xfrm>
            <a:off x="1342800" y="2733120"/>
            <a:ext cx="1561176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26" name="PlaceHolder 3"/>
          <p:cNvSpPr>
            <a:spLocks noGrp="1"/>
          </p:cNvSpPr>
          <p:nvPr>
            <p:ph/>
          </p:nvPr>
        </p:nvSpPr>
        <p:spPr>
          <a:xfrm>
            <a:off x="1342800" y="6195600"/>
            <a:ext cx="1561176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5" name="PlaceHolder 4"/>
          <p:cNvSpPr>
            <a:spLocks noGrp="1"/>
          </p:cNvSpPr>
          <p:nvPr>
            <p:ph type="sldNum" idx="1"/>
          </p:nvPr>
        </p:nvSpPr>
        <p:spPr/>
        <p:txBody>
          <a:bodyPr/>
          <a:p>
            <a:fld id="{B5D8AF60-3CBE-4D93-8163-E6363D42D6D0}"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28" name="PlaceHolder 2"/>
          <p:cNvSpPr>
            <a:spLocks noGrp="1"/>
          </p:cNvSpPr>
          <p:nvPr>
            <p:ph/>
          </p:nvPr>
        </p:nvSpPr>
        <p:spPr>
          <a:xfrm>
            <a:off x="134280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29" name="PlaceHolder 3"/>
          <p:cNvSpPr>
            <a:spLocks noGrp="1"/>
          </p:cNvSpPr>
          <p:nvPr>
            <p:ph/>
          </p:nvPr>
        </p:nvSpPr>
        <p:spPr>
          <a:xfrm>
            <a:off x="934236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30" name="PlaceHolder 4"/>
          <p:cNvSpPr>
            <a:spLocks noGrp="1"/>
          </p:cNvSpPr>
          <p:nvPr>
            <p:ph/>
          </p:nvPr>
        </p:nvSpPr>
        <p:spPr>
          <a:xfrm>
            <a:off x="134280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31" name="PlaceHolder 5"/>
          <p:cNvSpPr>
            <a:spLocks noGrp="1"/>
          </p:cNvSpPr>
          <p:nvPr>
            <p:ph/>
          </p:nvPr>
        </p:nvSpPr>
        <p:spPr>
          <a:xfrm>
            <a:off x="934236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7" name="PlaceHolder 6"/>
          <p:cNvSpPr>
            <a:spLocks noGrp="1"/>
          </p:cNvSpPr>
          <p:nvPr>
            <p:ph type="sldNum" idx="1"/>
          </p:nvPr>
        </p:nvSpPr>
        <p:spPr/>
        <p:txBody>
          <a:bodyPr/>
          <a:p>
            <a:fld id="{CFA1F165-97E3-4AD2-AA34-AB8ED60A4344}"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33" name="PlaceHolder 2"/>
          <p:cNvSpPr>
            <a:spLocks noGrp="1"/>
          </p:cNvSpPr>
          <p:nvPr>
            <p:ph/>
          </p:nvPr>
        </p:nvSpPr>
        <p:spPr>
          <a:xfrm>
            <a:off x="1342800" y="273312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34" name="PlaceHolder 3"/>
          <p:cNvSpPr>
            <a:spLocks noGrp="1"/>
          </p:cNvSpPr>
          <p:nvPr>
            <p:ph/>
          </p:nvPr>
        </p:nvSpPr>
        <p:spPr>
          <a:xfrm>
            <a:off x="6621120" y="273312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35" name="PlaceHolder 4"/>
          <p:cNvSpPr>
            <a:spLocks noGrp="1"/>
          </p:cNvSpPr>
          <p:nvPr>
            <p:ph/>
          </p:nvPr>
        </p:nvSpPr>
        <p:spPr>
          <a:xfrm>
            <a:off x="11899440" y="273312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36" name="PlaceHolder 5"/>
          <p:cNvSpPr>
            <a:spLocks noGrp="1"/>
          </p:cNvSpPr>
          <p:nvPr>
            <p:ph/>
          </p:nvPr>
        </p:nvSpPr>
        <p:spPr>
          <a:xfrm>
            <a:off x="1342800" y="619560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37" name="PlaceHolder 6"/>
          <p:cNvSpPr>
            <a:spLocks noGrp="1"/>
          </p:cNvSpPr>
          <p:nvPr>
            <p:ph/>
          </p:nvPr>
        </p:nvSpPr>
        <p:spPr>
          <a:xfrm>
            <a:off x="6621120" y="619560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38" name="PlaceHolder 7"/>
          <p:cNvSpPr>
            <a:spLocks noGrp="1"/>
          </p:cNvSpPr>
          <p:nvPr>
            <p:ph/>
          </p:nvPr>
        </p:nvSpPr>
        <p:spPr>
          <a:xfrm>
            <a:off x="11899440" y="619560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9" name="PlaceHolder 8"/>
          <p:cNvSpPr>
            <a:spLocks noGrp="1"/>
          </p:cNvSpPr>
          <p:nvPr>
            <p:ph type="sldNum" idx="1"/>
          </p:nvPr>
        </p:nvSpPr>
        <p:spPr/>
        <p:txBody>
          <a:bodyPr/>
          <a:p>
            <a:fld id="{C86B5F96-19DF-40A1-964C-2BF6EB989081}"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175D5AB2-A795-4695-8FAE-B493476C6E81}"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43" name="PlaceHolder 2"/>
          <p:cNvSpPr>
            <a:spLocks noGrp="1"/>
          </p:cNvSpPr>
          <p:nvPr>
            <p:ph type="subTitle"/>
          </p:nvPr>
        </p:nvSpPr>
        <p:spPr>
          <a:xfrm>
            <a:off x="1342800" y="2733120"/>
            <a:ext cx="15611760" cy="662904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sldNum" idx="2"/>
          </p:nvPr>
        </p:nvSpPr>
        <p:spPr/>
        <p:txBody>
          <a:bodyPr/>
          <a:p>
            <a:fld id="{C3B6F68E-61F6-4194-9D8A-C35FA623E2F0}"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45" name="PlaceHolder 2"/>
          <p:cNvSpPr>
            <a:spLocks noGrp="1"/>
          </p:cNvSpPr>
          <p:nvPr>
            <p:ph/>
          </p:nvPr>
        </p:nvSpPr>
        <p:spPr>
          <a:xfrm>
            <a:off x="1342800" y="2733120"/>
            <a:ext cx="1561176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4" name="PlaceHolder 3"/>
          <p:cNvSpPr>
            <a:spLocks noGrp="1"/>
          </p:cNvSpPr>
          <p:nvPr>
            <p:ph type="sldNum" idx="2"/>
          </p:nvPr>
        </p:nvSpPr>
        <p:spPr/>
        <p:txBody>
          <a:bodyPr/>
          <a:p>
            <a:fld id="{CCEEE0B3-2862-41D4-85C1-23011B5728E7}"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47" name="PlaceHolder 2"/>
          <p:cNvSpPr>
            <a:spLocks noGrp="1"/>
          </p:cNvSpPr>
          <p:nvPr>
            <p:ph/>
          </p:nvPr>
        </p:nvSpPr>
        <p:spPr>
          <a:xfrm>
            <a:off x="134280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48" name="PlaceHolder 3"/>
          <p:cNvSpPr>
            <a:spLocks noGrp="1"/>
          </p:cNvSpPr>
          <p:nvPr>
            <p:ph/>
          </p:nvPr>
        </p:nvSpPr>
        <p:spPr>
          <a:xfrm>
            <a:off x="934236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5" name="PlaceHolder 4"/>
          <p:cNvSpPr>
            <a:spLocks noGrp="1"/>
          </p:cNvSpPr>
          <p:nvPr>
            <p:ph type="sldNum" idx="2"/>
          </p:nvPr>
        </p:nvSpPr>
        <p:spPr/>
        <p:txBody>
          <a:bodyPr/>
          <a:p>
            <a:fld id="{6DCB250B-2AA6-4BFD-8012-CE462C1EFDDE}"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3" name="PlaceHolder 2"/>
          <p:cNvSpPr>
            <a:spLocks noGrp="1"/>
          </p:cNvSpPr>
          <p:nvPr>
            <p:ph type="sldNum" idx="2"/>
          </p:nvPr>
        </p:nvSpPr>
        <p:spPr/>
        <p:txBody>
          <a:bodyPr/>
          <a:p>
            <a:fld id="{0BFC0254-8AA7-4F0A-8B10-F2EA9754C539}"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1342800" y="427680"/>
            <a:ext cx="15611760" cy="10375920"/>
          </a:xfrm>
          <a:prstGeom prst="rect">
            <a:avLst/>
          </a:prstGeom>
          <a:noFill/>
          <a:ln w="0">
            <a:noFill/>
          </a:ln>
        </p:spPr>
        <p:txBody>
          <a:bodyPr lIns="0" rIns="0" tIns="0" bIns="0" anchor="ctr">
            <a:noAutofit/>
          </a:bodyPr>
          <a:p>
            <a:pPr algn="ctr"/>
            <a:endParaRPr b="0" lang="en-US" sz="3200" spc="-1" strike="noStrike">
              <a:solidFill>
                <a:srgbClr val="ffffff"/>
              </a:solidFill>
              <a:latin typeface="Arial"/>
            </a:endParaRPr>
          </a:p>
        </p:txBody>
      </p:sp>
      <p:sp>
        <p:nvSpPr>
          <p:cNvPr id="3" name="PlaceHolder 2"/>
          <p:cNvSpPr>
            <a:spLocks noGrp="1"/>
          </p:cNvSpPr>
          <p:nvPr>
            <p:ph type="sldNum" idx="2"/>
          </p:nvPr>
        </p:nvSpPr>
        <p:spPr/>
        <p:txBody>
          <a:bodyPr/>
          <a:p>
            <a:fld id="{807B0BA1-FE17-4779-B540-E0A6D5BB5ADA}"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52" name="PlaceHolder 2"/>
          <p:cNvSpPr>
            <a:spLocks noGrp="1"/>
          </p:cNvSpPr>
          <p:nvPr>
            <p:ph/>
          </p:nvPr>
        </p:nvSpPr>
        <p:spPr>
          <a:xfrm>
            <a:off x="134280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53" name="PlaceHolder 3"/>
          <p:cNvSpPr>
            <a:spLocks noGrp="1"/>
          </p:cNvSpPr>
          <p:nvPr>
            <p:ph/>
          </p:nvPr>
        </p:nvSpPr>
        <p:spPr>
          <a:xfrm>
            <a:off x="934236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54" name="PlaceHolder 4"/>
          <p:cNvSpPr>
            <a:spLocks noGrp="1"/>
          </p:cNvSpPr>
          <p:nvPr>
            <p:ph/>
          </p:nvPr>
        </p:nvSpPr>
        <p:spPr>
          <a:xfrm>
            <a:off x="134280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 name="PlaceHolder 5"/>
          <p:cNvSpPr>
            <a:spLocks noGrp="1"/>
          </p:cNvSpPr>
          <p:nvPr>
            <p:ph type="sldNum" idx="2"/>
          </p:nvPr>
        </p:nvSpPr>
        <p:spPr/>
        <p:txBody>
          <a:bodyPr/>
          <a:p>
            <a:fld id="{CD441E32-48F8-45B7-9F7C-16026C2FAAFB}"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4" name="PlaceHolder 2"/>
          <p:cNvSpPr>
            <a:spLocks noGrp="1"/>
          </p:cNvSpPr>
          <p:nvPr>
            <p:ph type="subTitle"/>
          </p:nvPr>
        </p:nvSpPr>
        <p:spPr>
          <a:xfrm>
            <a:off x="1342800" y="2733120"/>
            <a:ext cx="15611760" cy="662904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sldNum" idx="1"/>
          </p:nvPr>
        </p:nvSpPr>
        <p:spPr/>
        <p:txBody>
          <a:bodyPr/>
          <a:p>
            <a:fld id="{9F0CE6C3-CADE-4240-9C55-F595ED47C11D}"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56" name="PlaceHolder 2"/>
          <p:cNvSpPr>
            <a:spLocks noGrp="1"/>
          </p:cNvSpPr>
          <p:nvPr>
            <p:ph/>
          </p:nvPr>
        </p:nvSpPr>
        <p:spPr>
          <a:xfrm>
            <a:off x="134280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57" name="PlaceHolder 3"/>
          <p:cNvSpPr>
            <a:spLocks noGrp="1"/>
          </p:cNvSpPr>
          <p:nvPr>
            <p:ph/>
          </p:nvPr>
        </p:nvSpPr>
        <p:spPr>
          <a:xfrm>
            <a:off x="934236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58" name="PlaceHolder 4"/>
          <p:cNvSpPr>
            <a:spLocks noGrp="1"/>
          </p:cNvSpPr>
          <p:nvPr>
            <p:ph/>
          </p:nvPr>
        </p:nvSpPr>
        <p:spPr>
          <a:xfrm>
            <a:off x="934236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 name="PlaceHolder 5"/>
          <p:cNvSpPr>
            <a:spLocks noGrp="1"/>
          </p:cNvSpPr>
          <p:nvPr>
            <p:ph type="sldNum" idx="2"/>
          </p:nvPr>
        </p:nvSpPr>
        <p:spPr/>
        <p:txBody>
          <a:bodyPr/>
          <a:p>
            <a:fld id="{7A1FACEB-73B3-4516-94B0-5512CCEF0D0E}"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60" name="PlaceHolder 2"/>
          <p:cNvSpPr>
            <a:spLocks noGrp="1"/>
          </p:cNvSpPr>
          <p:nvPr>
            <p:ph/>
          </p:nvPr>
        </p:nvSpPr>
        <p:spPr>
          <a:xfrm>
            <a:off x="134280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1" name="PlaceHolder 3"/>
          <p:cNvSpPr>
            <a:spLocks noGrp="1"/>
          </p:cNvSpPr>
          <p:nvPr>
            <p:ph/>
          </p:nvPr>
        </p:nvSpPr>
        <p:spPr>
          <a:xfrm>
            <a:off x="934236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2" name="PlaceHolder 4"/>
          <p:cNvSpPr>
            <a:spLocks noGrp="1"/>
          </p:cNvSpPr>
          <p:nvPr>
            <p:ph/>
          </p:nvPr>
        </p:nvSpPr>
        <p:spPr>
          <a:xfrm>
            <a:off x="1342800" y="6195600"/>
            <a:ext cx="1561176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 name="PlaceHolder 5"/>
          <p:cNvSpPr>
            <a:spLocks noGrp="1"/>
          </p:cNvSpPr>
          <p:nvPr>
            <p:ph type="sldNum" idx="2"/>
          </p:nvPr>
        </p:nvSpPr>
        <p:spPr/>
        <p:txBody>
          <a:bodyPr/>
          <a:p>
            <a:fld id="{7EB6C691-18DD-437E-9E12-90D105559ED6}"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64" name="PlaceHolder 2"/>
          <p:cNvSpPr>
            <a:spLocks noGrp="1"/>
          </p:cNvSpPr>
          <p:nvPr>
            <p:ph/>
          </p:nvPr>
        </p:nvSpPr>
        <p:spPr>
          <a:xfrm>
            <a:off x="1342800" y="2733120"/>
            <a:ext cx="1561176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5" name="PlaceHolder 3"/>
          <p:cNvSpPr>
            <a:spLocks noGrp="1"/>
          </p:cNvSpPr>
          <p:nvPr>
            <p:ph/>
          </p:nvPr>
        </p:nvSpPr>
        <p:spPr>
          <a:xfrm>
            <a:off x="1342800" y="6195600"/>
            <a:ext cx="1561176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5" name="PlaceHolder 4"/>
          <p:cNvSpPr>
            <a:spLocks noGrp="1"/>
          </p:cNvSpPr>
          <p:nvPr>
            <p:ph type="sldNum" idx="2"/>
          </p:nvPr>
        </p:nvSpPr>
        <p:spPr/>
        <p:txBody>
          <a:bodyPr/>
          <a:p>
            <a:fld id="{5898FB06-E671-457A-A40D-4C90F91081F7}"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67" name="PlaceHolder 2"/>
          <p:cNvSpPr>
            <a:spLocks noGrp="1"/>
          </p:cNvSpPr>
          <p:nvPr>
            <p:ph/>
          </p:nvPr>
        </p:nvSpPr>
        <p:spPr>
          <a:xfrm>
            <a:off x="134280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8" name="PlaceHolder 3"/>
          <p:cNvSpPr>
            <a:spLocks noGrp="1"/>
          </p:cNvSpPr>
          <p:nvPr>
            <p:ph/>
          </p:nvPr>
        </p:nvSpPr>
        <p:spPr>
          <a:xfrm>
            <a:off x="934236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9" name="PlaceHolder 4"/>
          <p:cNvSpPr>
            <a:spLocks noGrp="1"/>
          </p:cNvSpPr>
          <p:nvPr>
            <p:ph/>
          </p:nvPr>
        </p:nvSpPr>
        <p:spPr>
          <a:xfrm>
            <a:off x="134280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70" name="PlaceHolder 5"/>
          <p:cNvSpPr>
            <a:spLocks noGrp="1"/>
          </p:cNvSpPr>
          <p:nvPr>
            <p:ph/>
          </p:nvPr>
        </p:nvSpPr>
        <p:spPr>
          <a:xfrm>
            <a:off x="934236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7" name="PlaceHolder 6"/>
          <p:cNvSpPr>
            <a:spLocks noGrp="1"/>
          </p:cNvSpPr>
          <p:nvPr>
            <p:ph type="sldNum" idx="2"/>
          </p:nvPr>
        </p:nvSpPr>
        <p:spPr/>
        <p:txBody>
          <a:bodyPr/>
          <a:p>
            <a:fld id="{BD6560ED-6DAB-4C07-832E-DAB82CF75A89}"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72" name="PlaceHolder 2"/>
          <p:cNvSpPr>
            <a:spLocks noGrp="1"/>
          </p:cNvSpPr>
          <p:nvPr>
            <p:ph/>
          </p:nvPr>
        </p:nvSpPr>
        <p:spPr>
          <a:xfrm>
            <a:off x="1342800" y="273312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73" name="PlaceHolder 3"/>
          <p:cNvSpPr>
            <a:spLocks noGrp="1"/>
          </p:cNvSpPr>
          <p:nvPr>
            <p:ph/>
          </p:nvPr>
        </p:nvSpPr>
        <p:spPr>
          <a:xfrm>
            <a:off x="6621120" y="273312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74" name="PlaceHolder 4"/>
          <p:cNvSpPr>
            <a:spLocks noGrp="1"/>
          </p:cNvSpPr>
          <p:nvPr>
            <p:ph/>
          </p:nvPr>
        </p:nvSpPr>
        <p:spPr>
          <a:xfrm>
            <a:off x="11899440" y="273312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75" name="PlaceHolder 5"/>
          <p:cNvSpPr>
            <a:spLocks noGrp="1"/>
          </p:cNvSpPr>
          <p:nvPr>
            <p:ph/>
          </p:nvPr>
        </p:nvSpPr>
        <p:spPr>
          <a:xfrm>
            <a:off x="1342800" y="619560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76" name="PlaceHolder 6"/>
          <p:cNvSpPr>
            <a:spLocks noGrp="1"/>
          </p:cNvSpPr>
          <p:nvPr>
            <p:ph/>
          </p:nvPr>
        </p:nvSpPr>
        <p:spPr>
          <a:xfrm>
            <a:off x="6621120" y="619560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77" name="PlaceHolder 7"/>
          <p:cNvSpPr>
            <a:spLocks noGrp="1"/>
          </p:cNvSpPr>
          <p:nvPr>
            <p:ph/>
          </p:nvPr>
        </p:nvSpPr>
        <p:spPr>
          <a:xfrm>
            <a:off x="11899440" y="619560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9" name="PlaceHolder 8"/>
          <p:cNvSpPr>
            <a:spLocks noGrp="1"/>
          </p:cNvSpPr>
          <p:nvPr>
            <p:ph type="sldNum" idx="2"/>
          </p:nvPr>
        </p:nvSpPr>
        <p:spPr/>
        <p:txBody>
          <a:bodyPr/>
          <a:p>
            <a:fld id="{69AFFDF1-0AE7-45C9-BC2C-73EDED6068C3}"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4A4DCF05-E073-4C4C-90D2-1227F83641D5}"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83" name="PlaceHolder 2"/>
          <p:cNvSpPr>
            <a:spLocks noGrp="1"/>
          </p:cNvSpPr>
          <p:nvPr>
            <p:ph type="subTitle"/>
          </p:nvPr>
        </p:nvSpPr>
        <p:spPr>
          <a:xfrm>
            <a:off x="1342800" y="2733120"/>
            <a:ext cx="15611760" cy="662904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sldNum" idx="3"/>
          </p:nvPr>
        </p:nvSpPr>
        <p:spPr/>
        <p:txBody>
          <a:bodyPr/>
          <a:p>
            <a:fld id="{182AA142-B49D-490D-80D2-7DFC631424E2}"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85" name="PlaceHolder 2"/>
          <p:cNvSpPr>
            <a:spLocks noGrp="1"/>
          </p:cNvSpPr>
          <p:nvPr>
            <p:ph/>
          </p:nvPr>
        </p:nvSpPr>
        <p:spPr>
          <a:xfrm>
            <a:off x="1342800" y="2733120"/>
            <a:ext cx="1561176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4" name="PlaceHolder 3"/>
          <p:cNvSpPr>
            <a:spLocks noGrp="1"/>
          </p:cNvSpPr>
          <p:nvPr>
            <p:ph type="sldNum" idx="3"/>
          </p:nvPr>
        </p:nvSpPr>
        <p:spPr/>
        <p:txBody>
          <a:bodyPr/>
          <a:p>
            <a:fld id="{F8B9BBCC-737C-46DE-9F47-307E3BEC6FF3}"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87" name="PlaceHolder 2"/>
          <p:cNvSpPr>
            <a:spLocks noGrp="1"/>
          </p:cNvSpPr>
          <p:nvPr>
            <p:ph/>
          </p:nvPr>
        </p:nvSpPr>
        <p:spPr>
          <a:xfrm>
            <a:off x="134280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88" name="PlaceHolder 3"/>
          <p:cNvSpPr>
            <a:spLocks noGrp="1"/>
          </p:cNvSpPr>
          <p:nvPr>
            <p:ph/>
          </p:nvPr>
        </p:nvSpPr>
        <p:spPr>
          <a:xfrm>
            <a:off x="934236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5" name="PlaceHolder 4"/>
          <p:cNvSpPr>
            <a:spLocks noGrp="1"/>
          </p:cNvSpPr>
          <p:nvPr>
            <p:ph type="sldNum" idx="3"/>
          </p:nvPr>
        </p:nvSpPr>
        <p:spPr/>
        <p:txBody>
          <a:bodyPr/>
          <a:p>
            <a:fld id="{C8EF2BBF-6945-47C5-A1B9-16AEA922BD6D}"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3" name="PlaceHolder 2"/>
          <p:cNvSpPr>
            <a:spLocks noGrp="1"/>
          </p:cNvSpPr>
          <p:nvPr>
            <p:ph type="sldNum" idx="3"/>
          </p:nvPr>
        </p:nvSpPr>
        <p:spPr/>
        <p:txBody>
          <a:bodyPr/>
          <a:p>
            <a:fld id="{2E0C9FBF-2541-4FB9-BC49-4EA2BDC84058}"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6" name="PlaceHolder 2"/>
          <p:cNvSpPr>
            <a:spLocks noGrp="1"/>
          </p:cNvSpPr>
          <p:nvPr>
            <p:ph/>
          </p:nvPr>
        </p:nvSpPr>
        <p:spPr>
          <a:xfrm>
            <a:off x="1342800" y="2733120"/>
            <a:ext cx="1561176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4" name="PlaceHolder 3"/>
          <p:cNvSpPr>
            <a:spLocks noGrp="1"/>
          </p:cNvSpPr>
          <p:nvPr>
            <p:ph type="sldNum" idx="1"/>
          </p:nvPr>
        </p:nvSpPr>
        <p:spPr/>
        <p:txBody>
          <a:bodyPr/>
          <a:p>
            <a:fld id="{8F2E765F-C038-4C95-ACB3-52B1572ECD6A}"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1342800" y="427680"/>
            <a:ext cx="15611760" cy="10375920"/>
          </a:xfrm>
          <a:prstGeom prst="rect">
            <a:avLst/>
          </a:prstGeom>
          <a:noFill/>
          <a:ln w="0">
            <a:noFill/>
          </a:ln>
        </p:spPr>
        <p:txBody>
          <a:bodyPr lIns="0" rIns="0" tIns="0" bIns="0" anchor="ctr">
            <a:noAutofit/>
          </a:bodyPr>
          <a:p>
            <a:pPr algn="ctr"/>
            <a:endParaRPr b="0" lang="en-US" sz="3200" spc="-1" strike="noStrike">
              <a:solidFill>
                <a:srgbClr val="ffffff"/>
              </a:solidFill>
              <a:latin typeface="Arial"/>
            </a:endParaRPr>
          </a:p>
        </p:txBody>
      </p:sp>
      <p:sp>
        <p:nvSpPr>
          <p:cNvPr id="3" name="PlaceHolder 2"/>
          <p:cNvSpPr>
            <a:spLocks noGrp="1"/>
          </p:cNvSpPr>
          <p:nvPr>
            <p:ph type="sldNum" idx="3"/>
          </p:nvPr>
        </p:nvSpPr>
        <p:spPr/>
        <p:txBody>
          <a:bodyPr/>
          <a:p>
            <a:fld id="{7DEEA6EA-DECF-4A3A-80FF-7A72593609D8}"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92" name="PlaceHolder 2"/>
          <p:cNvSpPr>
            <a:spLocks noGrp="1"/>
          </p:cNvSpPr>
          <p:nvPr>
            <p:ph/>
          </p:nvPr>
        </p:nvSpPr>
        <p:spPr>
          <a:xfrm>
            <a:off x="134280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93" name="PlaceHolder 3"/>
          <p:cNvSpPr>
            <a:spLocks noGrp="1"/>
          </p:cNvSpPr>
          <p:nvPr>
            <p:ph/>
          </p:nvPr>
        </p:nvSpPr>
        <p:spPr>
          <a:xfrm>
            <a:off x="934236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94" name="PlaceHolder 4"/>
          <p:cNvSpPr>
            <a:spLocks noGrp="1"/>
          </p:cNvSpPr>
          <p:nvPr>
            <p:ph/>
          </p:nvPr>
        </p:nvSpPr>
        <p:spPr>
          <a:xfrm>
            <a:off x="134280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 name="PlaceHolder 5"/>
          <p:cNvSpPr>
            <a:spLocks noGrp="1"/>
          </p:cNvSpPr>
          <p:nvPr>
            <p:ph type="sldNum" idx="3"/>
          </p:nvPr>
        </p:nvSpPr>
        <p:spPr/>
        <p:txBody>
          <a:bodyPr/>
          <a:p>
            <a:fld id="{2A9FF1F9-956F-4375-90F8-13ED9FD01568}"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96" name="PlaceHolder 2"/>
          <p:cNvSpPr>
            <a:spLocks noGrp="1"/>
          </p:cNvSpPr>
          <p:nvPr>
            <p:ph/>
          </p:nvPr>
        </p:nvSpPr>
        <p:spPr>
          <a:xfrm>
            <a:off x="134280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97" name="PlaceHolder 3"/>
          <p:cNvSpPr>
            <a:spLocks noGrp="1"/>
          </p:cNvSpPr>
          <p:nvPr>
            <p:ph/>
          </p:nvPr>
        </p:nvSpPr>
        <p:spPr>
          <a:xfrm>
            <a:off x="934236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98" name="PlaceHolder 4"/>
          <p:cNvSpPr>
            <a:spLocks noGrp="1"/>
          </p:cNvSpPr>
          <p:nvPr>
            <p:ph/>
          </p:nvPr>
        </p:nvSpPr>
        <p:spPr>
          <a:xfrm>
            <a:off x="934236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 name="PlaceHolder 5"/>
          <p:cNvSpPr>
            <a:spLocks noGrp="1"/>
          </p:cNvSpPr>
          <p:nvPr>
            <p:ph type="sldNum" idx="3"/>
          </p:nvPr>
        </p:nvSpPr>
        <p:spPr/>
        <p:txBody>
          <a:bodyPr/>
          <a:p>
            <a:fld id="{E8252919-1B16-4EA4-BE47-EEB22A65DAB7}"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100" name="PlaceHolder 2"/>
          <p:cNvSpPr>
            <a:spLocks noGrp="1"/>
          </p:cNvSpPr>
          <p:nvPr>
            <p:ph/>
          </p:nvPr>
        </p:nvSpPr>
        <p:spPr>
          <a:xfrm>
            <a:off x="134280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01" name="PlaceHolder 3"/>
          <p:cNvSpPr>
            <a:spLocks noGrp="1"/>
          </p:cNvSpPr>
          <p:nvPr>
            <p:ph/>
          </p:nvPr>
        </p:nvSpPr>
        <p:spPr>
          <a:xfrm>
            <a:off x="934236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02" name="PlaceHolder 4"/>
          <p:cNvSpPr>
            <a:spLocks noGrp="1"/>
          </p:cNvSpPr>
          <p:nvPr>
            <p:ph/>
          </p:nvPr>
        </p:nvSpPr>
        <p:spPr>
          <a:xfrm>
            <a:off x="1342800" y="6195600"/>
            <a:ext cx="1561176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 name="PlaceHolder 5"/>
          <p:cNvSpPr>
            <a:spLocks noGrp="1"/>
          </p:cNvSpPr>
          <p:nvPr>
            <p:ph type="sldNum" idx="3"/>
          </p:nvPr>
        </p:nvSpPr>
        <p:spPr/>
        <p:txBody>
          <a:bodyPr/>
          <a:p>
            <a:fld id="{71DF807C-0D0D-42F5-BB39-67374BA996A5}"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104" name="PlaceHolder 2"/>
          <p:cNvSpPr>
            <a:spLocks noGrp="1"/>
          </p:cNvSpPr>
          <p:nvPr>
            <p:ph/>
          </p:nvPr>
        </p:nvSpPr>
        <p:spPr>
          <a:xfrm>
            <a:off x="1342800" y="2733120"/>
            <a:ext cx="1561176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05" name="PlaceHolder 3"/>
          <p:cNvSpPr>
            <a:spLocks noGrp="1"/>
          </p:cNvSpPr>
          <p:nvPr>
            <p:ph/>
          </p:nvPr>
        </p:nvSpPr>
        <p:spPr>
          <a:xfrm>
            <a:off x="1342800" y="6195600"/>
            <a:ext cx="1561176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5" name="PlaceHolder 4"/>
          <p:cNvSpPr>
            <a:spLocks noGrp="1"/>
          </p:cNvSpPr>
          <p:nvPr>
            <p:ph type="sldNum" idx="3"/>
          </p:nvPr>
        </p:nvSpPr>
        <p:spPr/>
        <p:txBody>
          <a:bodyPr/>
          <a:p>
            <a:fld id="{E8DB04C0-F0C5-43F9-A7D1-143E72EA0155}"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107" name="PlaceHolder 2"/>
          <p:cNvSpPr>
            <a:spLocks noGrp="1"/>
          </p:cNvSpPr>
          <p:nvPr>
            <p:ph/>
          </p:nvPr>
        </p:nvSpPr>
        <p:spPr>
          <a:xfrm>
            <a:off x="134280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08" name="PlaceHolder 3"/>
          <p:cNvSpPr>
            <a:spLocks noGrp="1"/>
          </p:cNvSpPr>
          <p:nvPr>
            <p:ph/>
          </p:nvPr>
        </p:nvSpPr>
        <p:spPr>
          <a:xfrm>
            <a:off x="934236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09" name="PlaceHolder 4"/>
          <p:cNvSpPr>
            <a:spLocks noGrp="1"/>
          </p:cNvSpPr>
          <p:nvPr>
            <p:ph/>
          </p:nvPr>
        </p:nvSpPr>
        <p:spPr>
          <a:xfrm>
            <a:off x="134280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10" name="PlaceHolder 5"/>
          <p:cNvSpPr>
            <a:spLocks noGrp="1"/>
          </p:cNvSpPr>
          <p:nvPr>
            <p:ph/>
          </p:nvPr>
        </p:nvSpPr>
        <p:spPr>
          <a:xfrm>
            <a:off x="934236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7" name="PlaceHolder 6"/>
          <p:cNvSpPr>
            <a:spLocks noGrp="1"/>
          </p:cNvSpPr>
          <p:nvPr>
            <p:ph type="sldNum" idx="3"/>
          </p:nvPr>
        </p:nvSpPr>
        <p:spPr/>
        <p:txBody>
          <a:bodyPr/>
          <a:p>
            <a:fld id="{BE96E001-772B-4C24-8947-8E7F7273D421}"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112" name="PlaceHolder 2"/>
          <p:cNvSpPr>
            <a:spLocks noGrp="1"/>
          </p:cNvSpPr>
          <p:nvPr>
            <p:ph/>
          </p:nvPr>
        </p:nvSpPr>
        <p:spPr>
          <a:xfrm>
            <a:off x="1342800" y="273312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13" name="PlaceHolder 3"/>
          <p:cNvSpPr>
            <a:spLocks noGrp="1"/>
          </p:cNvSpPr>
          <p:nvPr>
            <p:ph/>
          </p:nvPr>
        </p:nvSpPr>
        <p:spPr>
          <a:xfrm>
            <a:off x="6621120" y="273312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14" name="PlaceHolder 4"/>
          <p:cNvSpPr>
            <a:spLocks noGrp="1"/>
          </p:cNvSpPr>
          <p:nvPr>
            <p:ph/>
          </p:nvPr>
        </p:nvSpPr>
        <p:spPr>
          <a:xfrm>
            <a:off x="11899440" y="273312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15" name="PlaceHolder 5"/>
          <p:cNvSpPr>
            <a:spLocks noGrp="1"/>
          </p:cNvSpPr>
          <p:nvPr>
            <p:ph/>
          </p:nvPr>
        </p:nvSpPr>
        <p:spPr>
          <a:xfrm>
            <a:off x="1342800" y="619560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16" name="PlaceHolder 6"/>
          <p:cNvSpPr>
            <a:spLocks noGrp="1"/>
          </p:cNvSpPr>
          <p:nvPr>
            <p:ph/>
          </p:nvPr>
        </p:nvSpPr>
        <p:spPr>
          <a:xfrm>
            <a:off x="6621120" y="619560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17" name="PlaceHolder 7"/>
          <p:cNvSpPr>
            <a:spLocks noGrp="1"/>
          </p:cNvSpPr>
          <p:nvPr>
            <p:ph/>
          </p:nvPr>
        </p:nvSpPr>
        <p:spPr>
          <a:xfrm>
            <a:off x="11899440" y="6195600"/>
            <a:ext cx="502668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9" name="PlaceHolder 8"/>
          <p:cNvSpPr>
            <a:spLocks noGrp="1"/>
          </p:cNvSpPr>
          <p:nvPr>
            <p:ph type="sldNum" idx="3"/>
          </p:nvPr>
        </p:nvSpPr>
        <p:spPr/>
        <p:txBody>
          <a:bodyPr/>
          <a:p>
            <a:fld id="{795B4ED2-D0C6-41A9-9106-97FC637FF0EA}"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8" name="PlaceHolder 2"/>
          <p:cNvSpPr>
            <a:spLocks noGrp="1"/>
          </p:cNvSpPr>
          <p:nvPr>
            <p:ph/>
          </p:nvPr>
        </p:nvSpPr>
        <p:spPr>
          <a:xfrm>
            <a:off x="134280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9" name="PlaceHolder 3"/>
          <p:cNvSpPr>
            <a:spLocks noGrp="1"/>
          </p:cNvSpPr>
          <p:nvPr>
            <p:ph/>
          </p:nvPr>
        </p:nvSpPr>
        <p:spPr>
          <a:xfrm>
            <a:off x="934236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5" name="PlaceHolder 4"/>
          <p:cNvSpPr>
            <a:spLocks noGrp="1"/>
          </p:cNvSpPr>
          <p:nvPr>
            <p:ph type="sldNum" idx="1"/>
          </p:nvPr>
        </p:nvSpPr>
        <p:spPr/>
        <p:txBody>
          <a:bodyPr/>
          <a:p>
            <a:fld id="{AA3FF9A2-5A9B-41EF-A708-759330A6F019}"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3" name="PlaceHolder 2"/>
          <p:cNvSpPr>
            <a:spLocks noGrp="1"/>
          </p:cNvSpPr>
          <p:nvPr>
            <p:ph type="sldNum" idx="1"/>
          </p:nvPr>
        </p:nvSpPr>
        <p:spPr/>
        <p:txBody>
          <a:bodyPr/>
          <a:p>
            <a:fld id="{8DA00DF5-29CE-41B1-9998-1401F769D452}"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1342800" y="427680"/>
            <a:ext cx="15611760" cy="10375920"/>
          </a:xfrm>
          <a:prstGeom prst="rect">
            <a:avLst/>
          </a:prstGeom>
          <a:noFill/>
          <a:ln w="0">
            <a:noFill/>
          </a:ln>
        </p:spPr>
        <p:txBody>
          <a:bodyPr lIns="0" rIns="0" tIns="0" bIns="0" anchor="ctr">
            <a:noAutofit/>
          </a:bodyPr>
          <a:p>
            <a:pPr algn="ctr"/>
            <a:endParaRPr b="0" lang="en-US" sz="3200" spc="-1" strike="noStrike">
              <a:solidFill>
                <a:srgbClr val="ffffff"/>
              </a:solidFill>
              <a:latin typeface="Arial"/>
            </a:endParaRPr>
          </a:p>
        </p:txBody>
      </p:sp>
      <p:sp>
        <p:nvSpPr>
          <p:cNvPr id="3" name="PlaceHolder 2"/>
          <p:cNvSpPr>
            <a:spLocks noGrp="1"/>
          </p:cNvSpPr>
          <p:nvPr>
            <p:ph type="sldNum" idx="1"/>
          </p:nvPr>
        </p:nvSpPr>
        <p:spPr/>
        <p:txBody>
          <a:bodyPr/>
          <a:p>
            <a:fld id="{401729A2-3582-40C6-880C-24D052A0AD79}"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13" name="PlaceHolder 2"/>
          <p:cNvSpPr>
            <a:spLocks noGrp="1"/>
          </p:cNvSpPr>
          <p:nvPr>
            <p:ph/>
          </p:nvPr>
        </p:nvSpPr>
        <p:spPr>
          <a:xfrm>
            <a:off x="134280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4" name="PlaceHolder 3"/>
          <p:cNvSpPr>
            <a:spLocks noGrp="1"/>
          </p:cNvSpPr>
          <p:nvPr>
            <p:ph/>
          </p:nvPr>
        </p:nvSpPr>
        <p:spPr>
          <a:xfrm>
            <a:off x="934236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5" name="PlaceHolder 4"/>
          <p:cNvSpPr>
            <a:spLocks noGrp="1"/>
          </p:cNvSpPr>
          <p:nvPr>
            <p:ph/>
          </p:nvPr>
        </p:nvSpPr>
        <p:spPr>
          <a:xfrm>
            <a:off x="134280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 name="PlaceHolder 5"/>
          <p:cNvSpPr>
            <a:spLocks noGrp="1"/>
          </p:cNvSpPr>
          <p:nvPr>
            <p:ph type="sldNum" idx="1"/>
          </p:nvPr>
        </p:nvSpPr>
        <p:spPr/>
        <p:txBody>
          <a:bodyPr/>
          <a:p>
            <a:fld id="{F4CF7A6D-A468-4824-B066-5A6199A395DA}"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17" name="PlaceHolder 2"/>
          <p:cNvSpPr>
            <a:spLocks noGrp="1"/>
          </p:cNvSpPr>
          <p:nvPr>
            <p:ph/>
          </p:nvPr>
        </p:nvSpPr>
        <p:spPr>
          <a:xfrm>
            <a:off x="1342800" y="2733120"/>
            <a:ext cx="7618320" cy="662904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8" name="PlaceHolder 3"/>
          <p:cNvSpPr>
            <a:spLocks noGrp="1"/>
          </p:cNvSpPr>
          <p:nvPr>
            <p:ph/>
          </p:nvPr>
        </p:nvSpPr>
        <p:spPr>
          <a:xfrm>
            <a:off x="934236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19" name="PlaceHolder 4"/>
          <p:cNvSpPr>
            <a:spLocks noGrp="1"/>
          </p:cNvSpPr>
          <p:nvPr>
            <p:ph/>
          </p:nvPr>
        </p:nvSpPr>
        <p:spPr>
          <a:xfrm>
            <a:off x="9342360" y="619560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 name="PlaceHolder 5"/>
          <p:cNvSpPr>
            <a:spLocks noGrp="1"/>
          </p:cNvSpPr>
          <p:nvPr>
            <p:ph type="sldNum" idx="1"/>
          </p:nvPr>
        </p:nvSpPr>
        <p:spPr/>
        <p:txBody>
          <a:bodyPr/>
          <a:p>
            <a:fld id="{20BDB163-FCE4-4967-8A2F-07278CDF15A8}"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342800" y="427680"/>
            <a:ext cx="15611760" cy="2238120"/>
          </a:xfrm>
          <a:prstGeom prst="rect">
            <a:avLst/>
          </a:prstGeom>
          <a:noFill/>
          <a:ln w="0">
            <a:noFill/>
          </a:ln>
        </p:spPr>
        <p:txBody>
          <a:bodyPr lIns="0" rIns="0" tIns="0" bIns="0" anchor="ctr">
            <a:noAutofit/>
          </a:bodyPr>
          <a:p>
            <a:pPr indent="0" algn="ctr">
              <a:buNone/>
            </a:pPr>
            <a:endParaRPr b="0" lang="en-US" sz="3890" spc="-1" strike="noStrike">
              <a:solidFill>
                <a:srgbClr val="ffffff"/>
              </a:solidFill>
              <a:latin typeface="Helvetica Light"/>
            </a:endParaRPr>
          </a:p>
        </p:txBody>
      </p:sp>
      <p:sp>
        <p:nvSpPr>
          <p:cNvPr id="21" name="PlaceHolder 2"/>
          <p:cNvSpPr>
            <a:spLocks noGrp="1"/>
          </p:cNvSpPr>
          <p:nvPr>
            <p:ph/>
          </p:nvPr>
        </p:nvSpPr>
        <p:spPr>
          <a:xfrm>
            <a:off x="134280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22" name="PlaceHolder 3"/>
          <p:cNvSpPr>
            <a:spLocks noGrp="1"/>
          </p:cNvSpPr>
          <p:nvPr>
            <p:ph/>
          </p:nvPr>
        </p:nvSpPr>
        <p:spPr>
          <a:xfrm>
            <a:off x="9342360" y="2733120"/>
            <a:ext cx="761832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23" name="PlaceHolder 4"/>
          <p:cNvSpPr>
            <a:spLocks noGrp="1"/>
          </p:cNvSpPr>
          <p:nvPr>
            <p:ph/>
          </p:nvPr>
        </p:nvSpPr>
        <p:spPr>
          <a:xfrm>
            <a:off x="1342800" y="6195600"/>
            <a:ext cx="15611760" cy="3161880"/>
          </a:xfrm>
          <a:prstGeom prst="rect">
            <a:avLst/>
          </a:prstGeom>
          <a:noFill/>
          <a:ln w="0">
            <a:noFill/>
          </a:ln>
        </p:spPr>
        <p:txBody>
          <a:bodyPr lIns="0" rIns="0" tIns="0" bIns="0" anchor="t">
            <a:normAutofit/>
          </a:bodyPr>
          <a:p>
            <a:pPr indent="0">
              <a:spcBef>
                <a:spcPts val="1057"/>
              </a:spcBef>
              <a:buNone/>
            </a:pPr>
            <a:endParaRPr b="0" lang="en-US" sz="3890" spc="-1" strike="noStrike">
              <a:solidFill>
                <a:srgbClr val="ffffff"/>
              </a:solidFill>
              <a:latin typeface="Helvetica Light"/>
            </a:endParaRPr>
          </a:p>
        </p:txBody>
      </p:sp>
      <p:sp>
        <p:nvSpPr>
          <p:cNvPr id="6" name="PlaceHolder 5"/>
          <p:cNvSpPr>
            <a:spLocks noGrp="1"/>
          </p:cNvSpPr>
          <p:nvPr>
            <p:ph type="sldNum" idx="1"/>
          </p:nvPr>
        </p:nvSpPr>
        <p:spPr/>
        <p:txBody>
          <a:bodyPr/>
          <a:p>
            <a:fld id="{2B3E315F-F687-4320-962A-4FCA57DF5F51}"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342800" y="427680"/>
            <a:ext cx="15611760" cy="2238120"/>
          </a:xfrm>
          <a:prstGeom prst="rect">
            <a:avLst/>
          </a:prstGeom>
          <a:noFill/>
          <a:ln w="12600">
            <a:noFill/>
          </a:ln>
        </p:spPr>
        <p:txBody>
          <a:bodyPr lIns="50760" rIns="50760" tIns="50760" bIns="50760" anchor="ctr">
            <a:noAutofit/>
          </a:bodyPr>
          <a:p>
            <a:pPr indent="0" algn="ctr">
              <a:lnSpc>
                <a:spcPct val="100000"/>
              </a:lnSpc>
              <a:buNone/>
              <a:tabLst>
                <a:tab algn="l" pos="0"/>
              </a:tabLst>
            </a:pPr>
            <a:r>
              <a:rPr b="0" lang="en-US" sz="11200" spc="-1" strike="noStrike">
                <a:solidFill>
                  <a:srgbClr val="ffffff"/>
                </a:solidFill>
                <a:latin typeface="Helvetica Light"/>
                <a:ea typeface="Helvetica Light"/>
              </a:rPr>
              <a:t>Title Text</a:t>
            </a:r>
            <a:endParaRPr b="0" lang="en-US" sz="11200" spc="-1" strike="noStrike">
              <a:solidFill>
                <a:srgbClr val="ffffff"/>
              </a:solidFill>
              <a:latin typeface="Helvetica Light"/>
            </a:endParaRPr>
          </a:p>
        </p:txBody>
      </p:sp>
      <p:sp>
        <p:nvSpPr>
          <p:cNvPr id="1" name="PlaceHolder 2"/>
          <p:cNvSpPr>
            <a:spLocks noGrp="1"/>
          </p:cNvSpPr>
          <p:nvPr>
            <p:ph type="body"/>
          </p:nvPr>
        </p:nvSpPr>
        <p:spPr>
          <a:xfrm>
            <a:off x="1342800" y="2733120"/>
            <a:ext cx="15611760" cy="6629040"/>
          </a:xfrm>
          <a:prstGeom prst="rect">
            <a:avLst/>
          </a:prstGeom>
          <a:noFill/>
          <a:ln w="12600">
            <a:noFill/>
          </a:ln>
        </p:spPr>
        <p:txBody>
          <a:bodyPr lIns="50760" rIns="50760" tIns="50760" bIns="50760" anchor="ctr">
            <a:noAutofit/>
          </a:bodyPr>
          <a:p>
            <a:pPr marL="432000" indent="-324000">
              <a:lnSpc>
                <a:spcPct val="100000"/>
              </a:lnSpc>
              <a:spcBef>
                <a:spcPts val="5899"/>
              </a:spcBef>
              <a:buClr>
                <a:srgbClr val="ffffff"/>
              </a:buClr>
              <a:buSzPct val="45000"/>
              <a:buFont typeface="Wingdings" charset="2"/>
              <a:buChar char=""/>
            </a:pPr>
            <a:r>
              <a:rPr b="0" lang="en-US" sz="5200" spc="-1" strike="noStrike">
                <a:solidFill>
                  <a:srgbClr val="ffffff"/>
                </a:solidFill>
                <a:latin typeface="Helvetica Light"/>
                <a:ea typeface="Helvetica Light"/>
              </a:rPr>
              <a:t>Body Level One</a:t>
            </a:r>
            <a:endParaRPr b="0" lang="en-US" sz="5200" spc="-1" strike="noStrike">
              <a:solidFill>
                <a:srgbClr val="ffffff"/>
              </a:solidFill>
              <a:latin typeface="Helvetica Light"/>
            </a:endParaRPr>
          </a:p>
          <a:p>
            <a:pPr lvl="1" marL="864000" indent="-324000">
              <a:lnSpc>
                <a:spcPct val="100000"/>
              </a:lnSpc>
              <a:spcBef>
                <a:spcPts val="5899"/>
              </a:spcBef>
              <a:buClr>
                <a:srgbClr val="ffffff"/>
              </a:buClr>
              <a:buSzPct val="75000"/>
              <a:buFont typeface="Symbol" charset="2"/>
              <a:buChar char=""/>
            </a:pPr>
            <a:r>
              <a:rPr b="0" lang="en-US" sz="5200" spc="-1" strike="noStrike">
                <a:solidFill>
                  <a:srgbClr val="ffffff"/>
                </a:solidFill>
                <a:latin typeface="Helvetica Light"/>
                <a:ea typeface="Helvetica Light"/>
              </a:rPr>
              <a:t>Body Level Two</a:t>
            </a:r>
            <a:endParaRPr b="0" lang="en-US" sz="5200" spc="-1" strike="noStrike">
              <a:solidFill>
                <a:srgbClr val="ffffff"/>
              </a:solidFill>
              <a:latin typeface="Helvetica Light"/>
            </a:endParaRPr>
          </a:p>
          <a:p>
            <a:pPr lvl="2" marL="1296000" indent="-288000">
              <a:lnSpc>
                <a:spcPct val="100000"/>
              </a:lnSpc>
              <a:spcBef>
                <a:spcPts val="5899"/>
              </a:spcBef>
              <a:buClr>
                <a:srgbClr val="ffffff"/>
              </a:buClr>
              <a:buSzPct val="45000"/>
              <a:buFont typeface="Wingdings" charset="2"/>
              <a:buChar char=""/>
            </a:pPr>
            <a:r>
              <a:rPr b="0" lang="en-US" sz="5200" spc="-1" strike="noStrike">
                <a:solidFill>
                  <a:srgbClr val="ffffff"/>
                </a:solidFill>
                <a:latin typeface="Helvetica Light"/>
                <a:ea typeface="Helvetica Light"/>
              </a:rPr>
              <a:t>Body Level Three</a:t>
            </a:r>
            <a:endParaRPr b="0" lang="en-US" sz="5200" spc="-1" strike="noStrike">
              <a:solidFill>
                <a:srgbClr val="ffffff"/>
              </a:solidFill>
              <a:latin typeface="Helvetica Light"/>
            </a:endParaRPr>
          </a:p>
          <a:p>
            <a:pPr lvl="3" marL="1728000" indent="-216000">
              <a:lnSpc>
                <a:spcPct val="100000"/>
              </a:lnSpc>
              <a:spcBef>
                <a:spcPts val="5899"/>
              </a:spcBef>
              <a:buClr>
                <a:srgbClr val="ffffff"/>
              </a:buClr>
              <a:buSzPct val="75000"/>
              <a:buFont typeface="Symbol" charset="2"/>
              <a:buChar char=""/>
            </a:pPr>
            <a:r>
              <a:rPr b="0" lang="en-US" sz="5200" spc="-1" strike="noStrike">
                <a:solidFill>
                  <a:srgbClr val="ffffff"/>
                </a:solidFill>
                <a:latin typeface="Helvetica Light"/>
                <a:ea typeface="Helvetica Light"/>
              </a:rPr>
              <a:t>Body Level Four</a:t>
            </a:r>
            <a:endParaRPr b="0" lang="en-US" sz="5200" spc="-1" strike="noStrike">
              <a:solidFill>
                <a:srgbClr val="ffffff"/>
              </a:solidFill>
              <a:latin typeface="Helvetica Light"/>
            </a:endParaRPr>
          </a:p>
          <a:p>
            <a:pPr lvl="4" marL="2160000" indent="-216000">
              <a:lnSpc>
                <a:spcPct val="100000"/>
              </a:lnSpc>
              <a:spcBef>
                <a:spcPts val="5899"/>
              </a:spcBef>
              <a:buClr>
                <a:srgbClr val="ffffff"/>
              </a:buClr>
              <a:buSzPct val="45000"/>
              <a:buFont typeface="Wingdings" charset="2"/>
              <a:buChar char=""/>
            </a:pPr>
            <a:r>
              <a:rPr b="0" lang="en-US" sz="5200" spc="-1" strike="noStrike">
                <a:solidFill>
                  <a:srgbClr val="ffffff"/>
                </a:solidFill>
                <a:latin typeface="Helvetica Light"/>
                <a:ea typeface="Helvetica Light"/>
              </a:rPr>
              <a:t>Body Level Five</a:t>
            </a:r>
            <a:endParaRPr b="0" lang="en-US" sz="5200" spc="-1" strike="noStrike">
              <a:solidFill>
                <a:srgbClr val="ffffff"/>
              </a:solidFill>
              <a:latin typeface="Helvetica Light"/>
            </a:endParaRPr>
          </a:p>
        </p:txBody>
      </p:sp>
      <p:sp>
        <p:nvSpPr>
          <p:cNvPr id="2" name="PlaceHolder 3"/>
          <p:cNvSpPr>
            <a:spLocks noGrp="1"/>
          </p:cNvSpPr>
          <p:nvPr>
            <p:ph type="sldNum" idx="1"/>
          </p:nvPr>
        </p:nvSpPr>
        <p:spPr>
          <a:xfrm>
            <a:off x="8966160" y="9753120"/>
            <a:ext cx="339840" cy="351720"/>
          </a:xfrm>
          <a:prstGeom prst="rect">
            <a:avLst/>
          </a:prstGeom>
          <a:noFill/>
          <a:ln w="12600">
            <a:noFill/>
          </a:ln>
        </p:spPr>
        <p:txBody>
          <a:bodyPr lIns="50760" rIns="50760" tIns="50760" bIns="50760" anchor="t">
            <a:noAutofit/>
          </a:bodyPr>
          <a:p>
            <a:pPr indent="0">
              <a:buNone/>
            </a:pPr>
            <a:endParaRPr b="0" lang="en-US" sz="2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1342800" y="427680"/>
            <a:ext cx="15611760" cy="2238120"/>
          </a:xfrm>
          <a:prstGeom prst="rect">
            <a:avLst/>
          </a:prstGeom>
          <a:noFill/>
          <a:ln w="12600">
            <a:noFill/>
          </a:ln>
        </p:spPr>
        <p:txBody>
          <a:bodyPr lIns="50760" rIns="50760" tIns="50760" bIns="50760" anchor="ctr">
            <a:noAutofit/>
          </a:bodyPr>
          <a:p>
            <a:pPr indent="0" algn="ctr">
              <a:lnSpc>
                <a:spcPct val="100000"/>
              </a:lnSpc>
              <a:buNone/>
              <a:tabLst>
                <a:tab algn="l" pos="0"/>
              </a:tabLst>
            </a:pPr>
            <a:r>
              <a:rPr b="0" lang="en-US" sz="11200" spc="-1" strike="noStrike">
                <a:solidFill>
                  <a:srgbClr val="ffffff"/>
                </a:solidFill>
                <a:latin typeface="Helvetica Light"/>
                <a:ea typeface="Helvetica Light"/>
              </a:rPr>
              <a:t>Title Text</a:t>
            </a:r>
            <a:endParaRPr b="0" lang="en-US" sz="11200" spc="-1" strike="noStrike">
              <a:solidFill>
                <a:srgbClr val="ffffff"/>
              </a:solidFill>
              <a:latin typeface="Helvetica Light"/>
            </a:endParaRPr>
          </a:p>
        </p:txBody>
      </p:sp>
      <p:sp>
        <p:nvSpPr>
          <p:cNvPr id="40" name="PlaceHolder 2"/>
          <p:cNvSpPr>
            <a:spLocks noGrp="1"/>
          </p:cNvSpPr>
          <p:nvPr>
            <p:ph type="sldNum" idx="2"/>
          </p:nvPr>
        </p:nvSpPr>
        <p:spPr>
          <a:xfrm>
            <a:off x="8966160" y="9753120"/>
            <a:ext cx="339840" cy="351720"/>
          </a:xfrm>
          <a:prstGeom prst="rect">
            <a:avLst/>
          </a:prstGeom>
          <a:noFill/>
          <a:ln w="12600">
            <a:noFill/>
          </a:ln>
        </p:spPr>
        <p:txBody>
          <a:bodyPr lIns="50760" rIns="50760" tIns="50760" bIns="50760" anchor="b">
            <a:noAutofit/>
          </a:bodyPr>
          <a:p>
            <a:pPr indent="0">
              <a:buNone/>
            </a:pPr>
            <a:endParaRPr b="0" lang="en-US" sz="2400" spc="-1" strike="noStrike">
              <a:solidFill>
                <a:srgbClr val="ffffff"/>
              </a:solidFill>
              <a:latin typeface="Times New Roman"/>
            </a:endParaRPr>
          </a:p>
        </p:txBody>
      </p:sp>
      <p:sp>
        <p:nvSpPr>
          <p:cNvPr id="41" name="PlaceHolder 3"/>
          <p:cNvSpPr>
            <a:spLocks noGrp="1"/>
          </p:cNvSpPr>
          <p:nvPr>
            <p:ph type="body"/>
          </p:nvPr>
        </p:nvSpPr>
        <p:spPr>
          <a:xfrm>
            <a:off x="913680" y="2406960"/>
            <a:ext cx="16459200" cy="5966640"/>
          </a:xfrm>
          <a:prstGeom prst="rect">
            <a:avLst/>
          </a:prstGeom>
          <a:noFill/>
          <a:ln w="0">
            <a:noFill/>
          </a:ln>
        </p:spPr>
        <p:txBody>
          <a:bodyPr lIns="0" rIns="0" tIns="0" bIns="0" anchor="t">
            <a:normAutofit/>
          </a:bodyPr>
          <a:p>
            <a:pPr marL="432000" indent="-324000">
              <a:spcBef>
                <a:spcPts val="1057"/>
              </a:spcBef>
              <a:buClr>
                <a:srgbClr val="ffffff"/>
              </a:buClr>
              <a:buSzPct val="45000"/>
              <a:buFont typeface="Wingdings" charset="2"/>
              <a:buChar char=""/>
            </a:pPr>
            <a:r>
              <a:rPr b="0" lang="en-US" sz="3890" spc="-1" strike="noStrike">
                <a:solidFill>
                  <a:srgbClr val="ffffff"/>
                </a:solidFill>
                <a:latin typeface="Helvetica Light"/>
              </a:rPr>
              <a:t>Click to edit the outline text format</a:t>
            </a:r>
            <a:endParaRPr b="0" lang="en-US" sz="3890" spc="-1" strike="noStrike">
              <a:solidFill>
                <a:srgbClr val="ffffff"/>
              </a:solidFill>
              <a:latin typeface="Helvetica Light"/>
            </a:endParaRPr>
          </a:p>
          <a:p>
            <a:pPr lvl="1" marL="864000" indent="-324000">
              <a:spcBef>
                <a:spcPts val="842"/>
              </a:spcBef>
              <a:buClr>
                <a:srgbClr val="ffffff"/>
              </a:buClr>
              <a:buSzPct val="75000"/>
              <a:buFont typeface="Symbol" charset="2"/>
              <a:buChar char=""/>
            </a:pPr>
            <a:r>
              <a:rPr b="0" lang="en-US" sz="3890" spc="-1" strike="noStrike">
                <a:solidFill>
                  <a:srgbClr val="ffffff"/>
                </a:solidFill>
                <a:latin typeface="Helvetica Light"/>
              </a:rPr>
              <a:t>Second Outline Level</a:t>
            </a:r>
            <a:endParaRPr b="0" lang="en-US" sz="3890" spc="-1" strike="noStrike">
              <a:solidFill>
                <a:srgbClr val="ffffff"/>
              </a:solidFill>
              <a:latin typeface="Helvetica Light"/>
            </a:endParaRPr>
          </a:p>
          <a:p>
            <a:pPr lvl="2" marL="1296000" indent="-288000">
              <a:spcBef>
                <a:spcPts val="632"/>
              </a:spcBef>
              <a:buClr>
                <a:srgbClr val="ffffff"/>
              </a:buClr>
              <a:buSzPct val="45000"/>
              <a:buFont typeface="Wingdings" charset="2"/>
              <a:buChar char=""/>
            </a:pPr>
            <a:r>
              <a:rPr b="0" lang="en-US" sz="3890" spc="-1" strike="noStrike">
                <a:solidFill>
                  <a:srgbClr val="ffffff"/>
                </a:solidFill>
                <a:latin typeface="Helvetica Light"/>
              </a:rPr>
              <a:t>Third Outline Level</a:t>
            </a:r>
            <a:endParaRPr b="0" lang="en-US" sz="3890" spc="-1" strike="noStrike">
              <a:solidFill>
                <a:srgbClr val="ffffff"/>
              </a:solidFill>
              <a:latin typeface="Helvetica Light"/>
            </a:endParaRPr>
          </a:p>
          <a:p>
            <a:pPr lvl="3" marL="1728000" indent="-216000">
              <a:spcBef>
                <a:spcPts val="417"/>
              </a:spcBef>
              <a:buClr>
                <a:srgbClr val="ffffff"/>
              </a:buClr>
              <a:buSzPct val="75000"/>
              <a:buFont typeface="Symbol" charset="2"/>
              <a:buChar char=""/>
            </a:pPr>
            <a:r>
              <a:rPr b="0" lang="en-US" sz="3890" spc="-1" strike="noStrike">
                <a:solidFill>
                  <a:srgbClr val="ffffff"/>
                </a:solidFill>
                <a:latin typeface="Helvetica Light"/>
              </a:rPr>
              <a:t>Fourth Outline Level</a:t>
            </a:r>
            <a:endParaRPr b="0" lang="en-US" sz="3890" spc="-1" strike="noStrike">
              <a:solidFill>
                <a:srgbClr val="ffffff"/>
              </a:solidFill>
              <a:latin typeface="Helvetica Light"/>
            </a:endParaRPr>
          </a:p>
          <a:p>
            <a:pPr lvl="4" marL="2160000" indent="-216000">
              <a:spcBef>
                <a:spcPts val="207"/>
              </a:spcBef>
              <a:buClr>
                <a:srgbClr val="ffffff"/>
              </a:buClr>
              <a:buSzPct val="45000"/>
              <a:buFont typeface="Wingdings" charset="2"/>
              <a:buChar char=""/>
            </a:pPr>
            <a:r>
              <a:rPr b="0" lang="en-US" sz="1490" spc="-1" strike="noStrike">
                <a:solidFill>
                  <a:srgbClr val="ffffff"/>
                </a:solidFill>
                <a:latin typeface="Helvetica Light"/>
              </a:rPr>
              <a:t>Fifth Outline Level</a:t>
            </a:r>
            <a:endParaRPr b="0" lang="en-US" sz="1490" spc="-1" strike="noStrike">
              <a:solidFill>
                <a:srgbClr val="ffffff"/>
              </a:solidFill>
              <a:latin typeface="Helvetica Light"/>
            </a:endParaRPr>
          </a:p>
          <a:p>
            <a:pPr lvl="5" marL="2592000" indent="-216000">
              <a:spcBef>
                <a:spcPts val="207"/>
              </a:spcBef>
              <a:buClr>
                <a:srgbClr val="ffffff"/>
              </a:buClr>
              <a:buSzPct val="45000"/>
              <a:buFont typeface="Wingdings" charset="2"/>
              <a:buChar char=""/>
            </a:pPr>
            <a:r>
              <a:rPr b="0" lang="en-US" sz="1490" spc="-1" strike="noStrike">
                <a:solidFill>
                  <a:srgbClr val="ffffff"/>
                </a:solidFill>
                <a:latin typeface="Helvetica Light"/>
              </a:rPr>
              <a:t>Sixth Outline Level</a:t>
            </a:r>
            <a:endParaRPr b="0" lang="en-US" sz="1490" spc="-1" strike="noStrike">
              <a:solidFill>
                <a:srgbClr val="ffffff"/>
              </a:solidFill>
              <a:latin typeface="Helvetica Light"/>
            </a:endParaRPr>
          </a:p>
          <a:p>
            <a:pPr lvl="6" marL="3024000" indent="-216000">
              <a:spcBef>
                <a:spcPts val="207"/>
              </a:spcBef>
              <a:buClr>
                <a:srgbClr val="ffffff"/>
              </a:buClr>
              <a:buSzPct val="45000"/>
              <a:buFont typeface="Wingdings" charset="2"/>
              <a:buChar char=""/>
            </a:pPr>
            <a:r>
              <a:rPr b="0" lang="en-US" sz="1490" spc="-1" strike="noStrike">
                <a:solidFill>
                  <a:srgbClr val="ffffff"/>
                </a:solidFill>
                <a:latin typeface="Helvetica Light"/>
              </a:rPr>
              <a:t>Seventh Outline Level</a:t>
            </a:r>
            <a:endParaRPr b="0" lang="en-US" sz="1490" spc="-1" strike="noStrike">
              <a:solidFill>
                <a:srgbClr val="ffffff"/>
              </a:solidFill>
              <a:latin typeface="Helvetica Light"/>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8" name="PlaceHolder 1"/>
          <p:cNvSpPr>
            <a:spLocks noGrp="1"/>
          </p:cNvSpPr>
          <p:nvPr>
            <p:ph type="body"/>
          </p:nvPr>
        </p:nvSpPr>
        <p:spPr>
          <a:xfrm>
            <a:off x="9372240" y="-1114200"/>
            <a:ext cx="7644960" cy="11468160"/>
          </a:xfrm>
          <a:prstGeom prst="rect">
            <a:avLst/>
          </a:prstGeom>
          <a:noFill/>
          <a:ln w="0">
            <a:noFill/>
          </a:ln>
        </p:spPr>
        <p:txBody>
          <a:bodyPr lIns="0" rIns="0" tIns="0" bIns="0" anchor="t">
            <a:normAutofit/>
          </a:bodyPr>
          <a:p>
            <a:pPr marL="432000" indent="-324000">
              <a:spcBef>
                <a:spcPts val="1057"/>
              </a:spcBef>
              <a:buClr>
                <a:srgbClr val="ffffff"/>
              </a:buClr>
              <a:buSzPct val="45000"/>
              <a:buFont typeface="Wingdings" charset="2"/>
              <a:buChar char=""/>
            </a:pPr>
            <a:r>
              <a:rPr b="0" lang="en-US" sz="3890" spc="-1" strike="noStrike">
                <a:solidFill>
                  <a:srgbClr val="ffffff"/>
                </a:solidFill>
                <a:latin typeface="Helvetica Light"/>
              </a:rPr>
              <a:t>Click to edit the outline text format</a:t>
            </a:r>
            <a:endParaRPr b="0" lang="en-US" sz="3890" spc="-1" strike="noStrike">
              <a:solidFill>
                <a:srgbClr val="ffffff"/>
              </a:solidFill>
              <a:latin typeface="Helvetica Light"/>
            </a:endParaRPr>
          </a:p>
          <a:p>
            <a:pPr lvl="1" marL="864000" indent="-324000">
              <a:spcBef>
                <a:spcPts val="842"/>
              </a:spcBef>
              <a:buClr>
                <a:srgbClr val="ffffff"/>
              </a:buClr>
              <a:buSzPct val="75000"/>
              <a:buFont typeface="Symbol" charset="2"/>
              <a:buChar char=""/>
            </a:pPr>
            <a:r>
              <a:rPr b="0" lang="en-US" sz="3890" spc="-1" strike="noStrike">
                <a:solidFill>
                  <a:srgbClr val="ffffff"/>
                </a:solidFill>
                <a:latin typeface="Helvetica Light"/>
              </a:rPr>
              <a:t>Second Outline Level</a:t>
            </a:r>
            <a:endParaRPr b="0" lang="en-US" sz="3890" spc="-1" strike="noStrike">
              <a:solidFill>
                <a:srgbClr val="ffffff"/>
              </a:solidFill>
              <a:latin typeface="Helvetica Light"/>
            </a:endParaRPr>
          </a:p>
          <a:p>
            <a:pPr lvl="2" marL="1296000" indent="-288000">
              <a:spcBef>
                <a:spcPts val="632"/>
              </a:spcBef>
              <a:buClr>
                <a:srgbClr val="ffffff"/>
              </a:buClr>
              <a:buSzPct val="45000"/>
              <a:buFont typeface="Wingdings" charset="2"/>
              <a:buChar char=""/>
            </a:pPr>
            <a:r>
              <a:rPr b="0" lang="en-US" sz="3890" spc="-1" strike="noStrike">
                <a:solidFill>
                  <a:srgbClr val="ffffff"/>
                </a:solidFill>
                <a:latin typeface="Helvetica Light"/>
              </a:rPr>
              <a:t>Third Outline Level</a:t>
            </a:r>
            <a:endParaRPr b="0" lang="en-US" sz="3890" spc="-1" strike="noStrike">
              <a:solidFill>
                <a:srgbClr val="ffffff"/>
              </a:solidFill>
              <a:latin typeface="Helvetica Light"/>
            </a:endParaRPr>
          </a:p>
          <a:p>
            <a:pPr lvl="3" marL="1728000" indent="-216000">
              <a:spcBef>
                <a:spcPts val="417"/>
              </a:spcBef>
              <a:buClr>
                <a:srgbClr val="ffffff"/>
              </a:buClr>
              <a:buSzPct val="75000"/>
              <a:buFont typeface="Symbol" charset="2"/>
              <a:buChar char=""/>
            </a:pPr>
            <a:r>
              <a:rPr b="0" lang="en-US" sz="3890" spc="-1" strike="noStrike">
                <a:solidFill>
                  <a:srgbClr val="ffffff"/>
                </a:solidFill>
                <a:latin typeface="Helvetica Light"/>
              </a:rPr>
              <a:t>Fourth Outline Level</a:t>
            </a:r>
            <a:endParaRPr b="0" lang="en-US" sz="3890" spc="-1" strike="noStrike">
              <a:solidFill>
                <a:srgbClr val="ffffff"/>
              </a:solidFill>
              <a:latin typeface="Helvetica Light"/>
            </a:endParaRPr>
          </a:p>
          <a:p>
            <a:pPr lvl="4" marL="2160000" indent="-216000">
              <a:spcBef>
                <a:spcPts val="207"/>
              </a:spcBef>
              <a:buClr>
                <a:srgbClr val="ffffff"/>
              </a:buClr>
              <a:buSzPct val="45000"/>
              <a:buFont typeface="Wingdings" charset="2"/>
              <a:buChar char=""/>
            </a:pPr>
            <a:r>
              <a:rPr b="0" lang="en-US" sz="1490" spc="-1" strike="noStrike">
                <a:solidFill>
                  <a:srgbClr val="ffffff"/>
                </a:solidFill>
                <a:latin typeface="Helvetica Light"/>
              </a:rPr>
              <a:t>Fifth Outline Level</a:t>
            </a:r>
            <a:endParaRPr b="0" lang="en-US" sz="1490" spc="-1" strike="noStrike">
              <a:solidFill>
                <a:srgbClr val="ffffff"/>
              </a:solidFill>
              <a:latin typeface="Helvetica Light"/>
            </a:endParaRPr>
          </a:p>
          <a:p>
            <a:pPr lvl="5" marL="2592000" indent="-216000">
              <a:spcBef>
                <a:spcPts val="207"/>
              </a:spcBef>
              <a:buClr>
                <a:srgbClr val="ffffff"/>
              </a:buClr>
              <a:buSzPct val="45000"/>
              <a:buFont typeface="Wingdings" charset="2"/>
              <a:buChar char=""/>
            </a:pPr>
            <a:r>
              <a:rPr b="0" lang="en-US" sz="1490" spc="-1" strike="noStrike">
                <a:solidFill>
                  <a:srgbClr val="ffffff"/>
                </a:solidFill>
                <a:latin typeface="Helvetica Light"/>
              </a:rPr>
              <a:t>Sixth Outline Level</a:t>
            </a:r>
            <a:endParaRPr b="0" lang="en-US" sz="1490" spc="-1" strike="noStrike">
              <a:solidFill>
                <a:srgbClr val="ffffff"/>
              </a:solidFill>
              <a:latin typeface="Helvetica Light"/>
            </a:endParaRPr>
          </a:p>
          <a:p>
            <a:pPr lvl="6" marL="3024000" indent="-216000">
              <a:spcBef>
                <a:spcPts val="207"/>
              </a:spcBef>
              <a:buClr>
                <a:srgbClr val="ffffff"/>
              </a:buClr>
              <a:buSzPct val="45000"/>
              <a:buFont typeface="Wingdings" charset="2"/>
              <a:buChar char=""/>
            </a:pPr>
            <a:r>
              <a:rPr b="0" lang="en-US" sz="1490" spc="-1" strike="noStrike">
                <a:solidFill>
                  <a:srgbClr val="ffffff"/>
                </a:solidFill>
                <a:latin typeface="Helvetica Light"/>
              </a:rPr>
              <a:t>Seventh Outline Level</a:t>
            </a:r>
            <a:endParaRPr b="0" lang="en-US" sz="1490" spc="-1" strike="noStrike">
              <a:solidFill>
                <a:srgbClr val="ffffff"/>
              </a:solidFill>
              <a:latin typeface="Helvetica Light"/>
            </a:endParaRPr>
          </a:p>
        </p:txBody>
      </p:sp>
      <p:sp>
        <p:nvSpPr>
          <p:cNvPr id="79" name="PlaceHolder 2"/>
          <p:cNvSpPr>
            <a:spLocks noGrp="1"/>
          </p:cNvSpPr>
          <p:nvPr>
            <p:ph type="title"/>
          </p:nvPr>
        </p:nvSpPr>
        <p:spPr>
          <a:xfrm>
            <a:off x="1342800" y="427680"/>
            <a:ext cx="15611760" cy="2238120"/>
          </a:xfrm>
          <a:prstGeom prst="rect">
            <a:avLst/>
          </a:prstGeom>
          <a:noFill/>
          <a:ln w="12600">
            <a:noFill/>
          </a:ln>
        </p:spPr>
        <p:txBody>
          <a:bodyPr lIns="50760" rIns="50760" tIns="50760" bIns="50760" anchor="ctr">
            <a:noAutofit/>
          </a:bodyPr>
          <a:p>
            <a:pPr indent="0" algn="ctr">
              <a:lnSpc>
                <a:spcPct val="100000"/>
              </a:lnSpc>
              <a:buNone/>
              <a:tabLst>
                <a:tab algn="l" pos="0"/>
              </a:tabLst>
            </a:pPr>
            <a:r>
              <a:rPr b="0" lang="en-US" sz="11200" spc="-1" strike="noStrike">
                <a:solidFill>
                  <a:srgbClr val="ffffff"/>
                </a:solidFill>
                <a:latin typeface="Helvetica Light"/>
                <a:ea typeface="Helvetica Light"/>
              </a:rPr>
              <a:t>Title Text</a:t>
            </a:r>
            <a:endParaRPr b="0" lang="en-US" sz="11200" spc="-1" strike="noStrike">
              <a:solidFill>
                <a:srgbClr val="ffffff"/>
              </a:solidFill>
              <a:latin typeface="Helvetica Light"/>
            </a:endParaRPr>
          </a:p>
        </p:txBody>
      </p:sp>
      <p:sp>
        <p:nvSpPr>
          <p:cNvPr id="80" name="PlaceHolder 3"/>
          <p:cNvSpPr>
            <a:spLocks noGrp="1"/>
          </p:cNvSpPr>
          <p:nvPr>
            <p:ph type="body"/>
          </p:nvPr>
        </p:nvSpPr>
        <p:spPr>
          <a:xfrm>
            <a:off x="1342800" y="2733840"/>
            <a:ext cx="7505280" cy="6629760"/>
          </a:xfrm>
          <a:prstGeom prst="rect">
            <a:avLst/>
          </a:prstGeom>
          <a:noFill/>
          <a:ln w="12600">
            <a:noFill/>
          </a:ln>
        </p:spPr>
        <p:txBody>
          <a:bodyPr lIns="50760" rIns="50760" tIns="50760" bIns="50760" anchor="ctr">
            <a:noAutofit/>
          </a:bodyPr>
          <a:p>
            <a:pPr marL="431640" indent="-431640">
              <a:lnSpc>
                <a:spcPct val="100000"/>
              </a:lnSpc>
              <a:spcBef>
                <a:spcPts val="5301"/>
              </a:spcBef>
              <a:buClr>
                <a:srgbClr val="ffffff"/>
              </a:buClr>
              <a:buSzPct val="75000"/>
              <a:buFont typeface="Symbol" charset="2"/>
              <a:buChar char=""/>
            </a:pPr>
            <a:r>
              <a:rPr b="0" lang="en-US" sz="3800" spc="-1" strike="noStrike">
                <a:solidFill>
                  <a:srgbClr val="ffffff"/>
                </a:solidFill>
                <a:latin typeface="Helvetica Light"/>
                <a:ea typeface="Helvetica Light"/>
              </a:rPr>
              <a:t>Body Level One</a:t>
            </a:r>
            <a:endParaRPr b="0" lang="en-US" sz="3800" spc="-1" strike="noStrike">
              <a:solidFill>
                <a:srgbClr val="ffffff"/>
              </a:solidFill>
              <a:latin typeface="Helvetica Light"/>
            </a:endParaRPr>
          </a:p>
          <a:p>
            <a:pPr lvl="1" marL="863640" indent="-431640">
              <a:lnSpc>
                <a:spcPct val="100000"/>
              </a:lnSpc>
              <a:spcBef>
                <a:spcPts val="5301"/>
              </a:spcBef>
              <a:buClr>
                <a:srgbClr val="ffffff"/>
              </a:buClr>
              <a:buSzPct val="75000"/>
              <a:buFont typeface="Symbol" charset="2"/>
              <a:buChar char=""/>
            </a:pPr>
            <a:r>
              <a:rPr b="0" lang="en-US" sz="3800" spc="-1" strike="noStrike">
                <a:solidFill>
                  <a:srgbClr val="ffffff"/>
                </a:solidFill>
                <a:latin typeface="Helvetica Light"/>
                <a:ea typeface="Helvetica Light"/>
              </a:rPr>
              <a:t>Body Level Two</a:t>
            </a:r>
            <a:endParaRPr b="0" lang="en-US" sz="3800" spc="-1" strike="noStrike">
              <a:solidFill>
                <a:srgbClr val="ffffff"/>
              </a:solidFill>
              <a:latin typeface="Helvetica Light"/>
            </a:endParaRPr>
          </a:p>
          <a:p>
            <a:pPr lvl="2" marL="1295280" indent="-431640">
              <a:lnSpc>
                <a:spcPct val="100000"/>
              </a:lnSpc>
              <a:spcBef>
                <a:spcPts val="5301"/>
              </a:spcBef>
              <a:buClr>
                <a:srgbClr val="ffffff"/>
              </a:buClr>
              <a:buSzPct val="75000"/>
              <a:buFont typeface="Symbol" charset="2"/>
              <a:buChar char=""/>
            </a:pPr>
            <a:r>
              <a:rPr b="0" lang="en-US" sz="3800" spc="-1" strike="noStrike">
                <a:solidFill>
                  <a:srgbClr val="ffffff"/>
                </a:solidFill>
                <a:latin typeface="Helvetica Light"/>
                <a:ea typeface="Helvetica Light"/>
              </a:rPr>
              <a:t>Body Level Three</a:t>
            </a:r>
            <a:endParaRPr b="0" lang="en-US" sz="3800" spc="-1" strike="noStrike">
              <a:solidFill>
                <a:srgbClr val="ffffff"/>
              </a:solidFill>
              <a:latin typeface="Helvetica Light"/>
            </a:endParaRPr>
          </a:p>
          <a:p>
            <a:pPr lvl="3" marL="1727280" indent="-431640">
              <a:lnSpc>
                <a:spcPct val="100000"/>
              </a:lnSpc>
              <a:spcBef>
                <a:spcPts val="5301"/>
              </a:spcBef>
              <a:buClr>
                <a:srgbClr val="ffffff"/>
              </a:buClr>
              <a:buSzPct val="75000"/>
              <a:buFont typeface="Symbol" charset="2"/>
              <a:buChar char=""/>
            </a:pPr>
            <a:r>
              <a:rPr b="0" lang="en-US" sz="3800" spc="-1" strike="noStrike">
                <a:solidFill>
                  <a:srgbClr val="ffffff"/>
                </a:solidFill>
                <a:latin typeface="Helvetica Light"/>
                <a:ea typeface="Helvetica Light"/>
              </a:rPr>
              <a:t>Body Level Four</a:t>
            </a:r>
            <a:endParaRPr b="0" lang="en-US" sz="3800" spc="-1" strike="noStrike">
              <a:solidFill>
                <a:srgbClr val="ffffff"/>
              </a:solidFill>
              <a:latin typeface="Helvetica Light"/>
            </a:endParaRPr>
          </a:p>
          <a:p>
            <a:pPr lvl="4" marL="2158920" indent="-431640">
              <a:lnSpc>
                <a:spcPct val="100000"/>
              </a:lnSpc>
              <a:spcBef>
                <a:spcPts val="5301"/>
              </a:spcBef>
              <a:buClr>
                <a:srgbClr val="ffffff"/>
              </a:buClr>
              <a:buSzPct val="75000"/>
              <a:buFont typeface="Symbol" charset="2"/>
              <a:buChar char=""/>
            </a:pPr>
            <a:r>
              <a:rPr b="0" lang="en-US" sz="3800" spc="-1" strike="noStrike">
                <a:solidFill>
                  <a:srgbClr val="ffffff"/>
                </a:solidFill>
                <a:latin typeface="Helvetica Light"/>
                <a:ea typeface="Helvetica Light"/>
              </a:rPr>
              <a:t>Body Level Five</a:t>
            </a:r>
            <a:endParaRPr b="0" lang="en-US" sz="3800" spc="-1" strike="noStrike">
              <a:solidFill>
                <a:srgbClr val="ffffff"/>
              </a:solidFill>
              <a:latin typeface="Helvetica Light"/>
            </a:endParaRPr>
          </a:p>
        </p:txBody>
      </p:sp>
      <p:sp>
        <p:nvSpPr>
          <p:cNvPr id="81" name="PlaceHolder 4"/>
          <p:cNvSpPr>
            <a:spLocks noGrp="1"/>
          </p:cNvSpPr>
          <p:nvPr>
            <p:ph type="sldNum" idx="3"/>
          </p:nvPr>
        </p:nvSpPr>
        <p:spPr>
          <a:xfrm>
            <a:off x="8966160" y="9753120"/>
            <a:ext cx="339840" cy="351720"/>
          </a:xfrm>
          <a:prstGeom prst="rect">
            <a:avLst/>
          </a:prstGeom>
          <a:noFill/>
          <a:ln w="12600">
            <a:noFill/>
          </a:ln>
        </p:spPr>
        <p:txBody>
          <a:bodyPr lIns="50760" rIns="50760" tIns="50760" bIns="50760" anchor="t">
            <a:noAutofit/>
          </a:bodyPr>
          <a:p>
            <a:pPr indent="0">
              <a:buNone/>
            </a:pPr>
            <a:endParaRPr b="0" lang="en-US" sz="2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25.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3.png"/><Relationship Id="rId3"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3.xml"/>
</Relationships>
</file>

<file path=ppt/slides/_rels/slide4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1229040" y="4407840"/>
            <a:ext cx="15611760" cy="3282480"/>
          </a:xfrm>
          <a:prstGeom prst="rect">
            <a:avLst/>
          </a:prstGeom>
          <a:noFill/>
          <a:ln w="12600">
            <a:noFill/>
          </a:ln>
        </p:spPr>
        <p:txBody>
          <a:bodyPr lIns="50760" rIns="50760" tIns="50760" bIns="50760" anchor="ctr">
            <a:noAutofit/>
          </a:bodyPr>
          <a:p>
            <a:pPr indent="0" algn="ctr">
              <a:lnSpc>
                <a:spcPct val="100000"/>
              </a:lnSpc>
              <a:buNone/>
              <a:tabLst>
                <a:tab algn="l" pos="0"/>
              </a:tabLst>
            </a:pPr>
            <a:r>
              <a:rPr b="0" lang="en-US" sz="4800" spc="-1" strike="noStrike">
                <a:solidFill>
                  <a:srgbClr val="ffffff"/>
                </a:solidFill>
                <a:latin typeface="DejaVu Sans"/>
                <a:ea typeface="Helvetica Light"/>
              </a:rPr>
              <a:t>Introduction to the FreeCAD GDML Workbench</a:t>
            </a:r>
            <a:br>
              <a:rPr sz="4800"/>
            </a:br>
            <a:br>
              <a:rPr sz="4800"/>
            </a:br>
            <a:r>
              <a:rPr b="0" lang="en-US" sz="4800" spc="-1" strike="noStrike">
                <a:solidFill>
                  <a:srgbClr val="ffffff"/>
                </a:solidFill>
                <a:latin typeface="DejaVu Sans"/>
                <a:ea typeface="Helvetica Light"/>
              </a:rPr>
              <a:t>Keith Sloan &amp; Munther Hindi</a:t>
            </a:r>
            <a:br>
              <a:rPr sz="4800"/>
            </a:br>
            <a:br>
              <a:rPr sz="4800"/>
            </a:br>
            <a:r>
              <a:rPr b="0" lang="en-US" sz="4800" spc="-1" strike="noStrike">
                <a:solidFill>
                  <a:srgbClr val="ffffff"/>
                </a:solidFill>
                <a:latin typeface="DejaVu Sans"/>
                <a:ea typeface="Helvetica Light"/>
              </a:rPr>
              <a:t>15</a:t>
            </a:r>
            <a:r>
              <a:rPr b="0" lang="en-US" sz="4800" spc="-1" strike="noStrike" baseline="33000">
                <a:solidFill>
                  <a:srgbClr val="ffffff"/>
                </a:solidFill>
                <a:latin typeface="DejaVu Sans"/>
                <a:ea typeface="Helvetica Light"/>
              </a:rPr>
              <a:t>th</a:t>
            </a:r>
            <a:r>
              <a:rPr b="0" lang="en-US" sz="4800" spc="-1" strike="noStrike">
                <a:solidFill>
                  <a:srgbClr val="ffffff"/>
                </a:solidFill>
                <a:latin typeface="DejaVu Sans"/>
                <a:ea typeface="Helvetica Light"/>
              </a:rPr>
              <a:t> Geant4 Space Users Workshop</a:t>
            </a:r>
            <a:br>
              <a:rPr sz="4800"/>
            </a:br>
            <a:r>
              <a:rPr b="0" lang="en-US" sz="4800" spc="-1" strike="noStrike">
                <a:solidFill>
                  <a:srgbClr val="ffffff"/>
                </a:solidFill>
                <a:latin typeface="DejaVu Sans"/>
                <a:ea typeface="Helvetica Light"/>
              </a:rPr>
              <a:t>Pasadena, December 2023</a:t>
            </a:r>
            <a:br>
              <a:rPr sz="4800"/>
            </a:br>
            <a:br>
              <a:rPr sz="4800"/>
            </a:br>
            <a:br>
              <a:rPr sz="4800"/>
            </a:br>
            <a:br>
              <a:rPr sz="4800"/>
            </a:br>
            <a:br>
              <a:rPr sz="4800"/>
            </a:br>
            <a:br>
              <a:rPr sz="4800"/>
            </a:br>
            <a:endParaRPr b="0" lang="en-US" sz="4800" spc="-1" strike="noStrike">
              <a:solidFill>
                <a:srgbClr val="ffffff"/>
              </a:solidFill>
              <a:latin typeface="Helvetica Light"/>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
          <p:cNvSpPr txBox="1"/>
          <p:nvPr/>
        </p:nvSpPr>
        <p:spPr>
          <a:xfrm>
            <a:off x="1133640" y="3514680"/>
            <a:ext cx="2124000" cy="639000"/>
          </a:xfrm>
          <a:prstGeom prst="rect">
            <a:avLst/>
          </a:prstGeom>
          <a:noFill/>
          <a:ln w="36720">
            <a:solidFill>
              <a:srgbClr val="ff0000"/>
            </a:solidFill>
            <a:round/>
          </a:ln>
        </p:spPr>
        <p:txBody>
          <a:bodyPr lIns="108360" rIns="108360" tIns="63360" bIns="63360" anchor="t">
            <a:noAutofit/>
          </a:bodyPr>
          <a:p>
            <a:r>
              <a:rPr b="0" lang="en-US" sz="3600" spc="-1" strike="noStrike">
                <a:solidFill>
                  <a:srgbClr val="ffffff"/>
                </a:solidFill>
                <a:latin typeface="Arial"/>
              </a:rPr>
              <a:t>FreeCAD</a:t>
            </a:r>
            <a:endParaRPr b="0" lang="en-US" sz="3600" spc="-1" strike="noStrike">
              <a:solidFill>
                <a:srgbClr val="ffffff"/>
              </a:solidFill>
              <a:latin typeface="Arial"/>
            </a:endParaRPr>
          </a:p>
        </p:txBody>
      </p:sp>
      <p:sp>
        <p:nvSpPr>
          <p:cNvPr id="197" name=""/>
          <p:cNvSpPr txBox="1"/>
          <p:nvPr/>
        </p:nvSpPr>
        <p:spPr>
          <a:xfrm>
            <a:off x="7369200" y="3514680"/>
            <a:ext cx="1921320" cy="639000"/>
          </a:xfrm>
          <a:prstGeom prst="rect">
            <a:avLst/>
          </a:prstGeom>
          <a:noFill/>
          <a:ln w="36720">
            <a:solidFill>
              <a:srgbClr val="ff0000"/>
            </a:solidFill>
            <a:round/>
          </a:ln>
        </p:spPr>
        <p:txBody>
          <a:bodyPr lIns="108360" rIns="108360" tIns="63360" bIns="63360" anchor="t">
            <a:noAutofit/>
          </a:bodyPr>
          <a:p>
            <a:r>
              <a:rPr b="0" lang="en-US" sz="3600" spc="-1" strike="noStrike">
                <a:solidFill>
                  <a:srgbClr val="ffffff"/>
                </a:solidFill>
                <a:latin typeface="Arial"/>
              </a:rPr>
              <a:t>gdml file</a:t>
            </a:r>
            <a:endParaRPr b="0" lang="en-US" sz="3600" spc="-1" strike="noStrike">
              <a:solidFill>
                <a:srgbClr val="ffffff"/>
              </a:solidFill>
              <a:latin typeface="Arial"/>
            </a:endParaRPr>
          </a:p>
        </p:txBody>
      </p:sp>
      <p:sp>
        <p:nvSpPr>
          <p:cNvPr id="198" name=""/>
          <p:cNvSpPr txBox="1"/>
          <p:nvPr/>
        </p:nvSpPr>
        <p:spPr>
          <a:xfrm>
            <a:off x="3897360" y="1914480"/>
            <a:ext cx="2523240" cy="1662840"/>
          </a:xfrm>
          <a:prstGeom prst="rect">
            <a:avLst/>
          </a:prstGeom>
          <a:noFill/>
          <a:ln w="36720">
            <a:solidFill>
              <a:srgbClr val="0099ff"/>
            </a:solidFill>
            <a:round/>
          </a:ln>
        </p:spPr>
        <p:txBody>
          <a:bodyPr lIns="108360" rIns="108360" tIns="63360" bIns="63360" anchor="t">
            <a:noAutofit/>
          </a:bodyPr>
          <a:p>
            <a:pPr algn="ctr"/>
            <a:r>
              <a:rPr b="0" lang="en-US" sz="3600" spc="-1" strike="noStrike">
                <a:solidFill>
                  <a:srgbClr val="ffffff"/>
                </a:solidFill>
                <a:latin typeface="Arial"/>
              </a:rPr>
              <a:t>GDML</a:t>
            </a:r>
            <a:endParaRPr b="0" lang="en-US" sz="3600" spc="-1" strike="noStrike">
              <a:solidFill>
                <a:srgbClr val="ffffff"/>
              </a:solidFill>
              <a:latin typeface="Arial"/>
            </a:endParaRPr>
          </a:p>
          <a:p>
            <a:pPr algn="ctr"/>
            <a:r>
              <a:rPr b="0" lang="en-US" sz="3600" spc="-1" strike="noStrike">
                <a:solidFill>
                  <a:srgbClr val="ffffff"/>
                </a:solidFill>
                <a:latin typeface="Arial"/>
              </a:rPr>
              <a:t>Workbench</a:t>
            </a:r>
            <a:endParaRPr b="0" lang="en-US" sz="3600" spc="-1" strike="noStrike">
              <a:solidFill>
                <a:srgbClr val="ffffff"/>
              </a:solidFill>
              <a:latin typeface="Arial"/>
            </a:endParaRPr>
          </a:p>
          <a:p>
            <a:pPr algn="ctr"/>
            <a:r>
              <a:rPr b="0" lang="en-US" sz="3600" spc="-1" strike="noStrike">
                <a:solidFill>
                  <a:srgbClr val="ffffff"/>
                </a:solidFill>
                <a:latin typeface="Arial"/>
              </a:rPr>
              <a:t>export</a:t>
            </a:r>
            <a:endParaRPr b="0" lang="en-US" sz="3600" spc="-1" strike="noStrike">
              <a:solidFill>
                <a:srgbClr val="ffffff"/>
              </a:solidFill>
              <a:latin typeface="Arial"/>
            </a:endParaRPr>
          </a:p>
        </p:txBody>
      </p:sp>
      <p:sp>
        <p:nvSpPr>
          <p:cNvPr id="199" name=""/>
          <p:cNvSpPr/>
          <p:nvPr/>
        </p:nvSpPr>
        <p:spPr>
          <a:xfrm>
            <a:off x="3257640" y="3867120"/>
            <a:ext cx="4111560" cy="9720"/>
          </a:xfrm>
          <a:prstGeom prst="line">
            <a:avLst/>
          </a:prstGeom>
          <a:ln w="36720">
            <a:solidFill>
              <a:srgbClr val="3465a4"/>
            </a:solidFill>
            <a:round/>
            <a:tailEnd len="med" type="triangle" w="med"/>
          </a:ln>
        </p:spPr>
        <p:style>
          <a:lnRef idx="0"/>
          <a:fillRef idx="0"/>
          <a:effectRef idx="0"/>
          <a:fontRef idx="minor"/>
        </p:style>
        <p:txBody>
          <a:bodyPr lIns="108360" rIns="108360" tIns="-53640" bIns="-53640" anchor="ctr">
            <a:noAutofit/>
          </a:bodyPr>
          <a:p>
            <a:endParaRPr b="0" lang="en-US" sz="4800" spc="-1" strike="noStrike">
              <a:solidFill>
                <a:srgbClr val="ffffff"/>
              </a:solidFill>
              <a:latin typeface="Arial"/>
            </a:endParaRPr>
          </a:p>
        </p:txBody>
      </p:sp>
      <p:sp>
        <p:nvSpPr>
          <p:cNvPr id="200" name=""/>
          <p:cNvSpPr/>
          <p:nvPr/>
        </p:nvSpPr>
        <p:spPr>
          <a:xfrm flipV="1">
            <a:off x="9290520" y="3838680"/>
            <a:ext cx="2535120" cy="9720"/>
          </a:xfrm>
          <a:prstGeom prst="line">
            <a:avLst/>
          </a:prstGeom>
          <a:ln w="36720">
            <a:solidFill>
              <a:srgbClr val="3465a4"/>
            </a:solidFill>
            <a:round/>
            <a:tailEnd len="med" type="triangle" w="med"/>
          </a:ln>
        </p:spPr>
        <p:style>
          <a:lnRef idx="0"/>
          <a:fillRef idx="0"/>
          <a:effectRef idx="0"/>
          <a:fontRef idx="minor"/>
        </p:style>
        <p:txBody>
          <a:bodyPr lIns="108360" rIns="108360" tIns="-53640" bIns="-53640" anchor="ctr">
            <a:noAutofit/>
          </a:bodyPr>
          <a:p>
            <a:endParaRPr b="0" lang="en-US" sz="4800" spc="-1" strike="noStrike">
              <a:solidFill>
                <a:srgbClr val="ffffff"/>
              </a:solidFill>
              <a:latin typeface="Arial"/>
            </a:endParaRPr>
          </a:p>
        </p:txBody>
      </p:sp>
      <p:sp>
        <p:nvSpPr>
          <p:cNvPr id="201" name=""/>
          <p:cNvSpPr txBox="1"/>
          <p:nvPr/>
        </p:nvSpPr>
        <p:spPr>
          <a:xfrm>
            <a:off x="11825640" y="3514680"/>
            <a:ext cx="4032000" cy="639000"/>
          </a:xfrm>
          <a:prstGeom prst="rect">
            <a:avLst/>
          </a:prstGeom>
          <a:noFill/>
          <a:ln w="36720">
            <a:solidFill>
              <a:srgbClr val="ff0000"/>
            </a:solidFill>
            <a:round/>
          </a:ln>
        </p:spPr>
        <p:txBody>
          <a:bodyPr lIns="108360" rIns="108360" tIns="63360" bIns="63360" anchor="t">
            <a:noAutofit/>
          </a:bodyPr>
          <a:p>
            <a:r>
              <a:rPr b="0" lang="en-US" sz="3600" spc="-1" strike="noStrike">
                <a:solidFill>
                  <a:srgbClr val="ffffff"/>
                </a:solidFill>
                <a:latin typeface="Arial"/>
              </a:rPr>
              <a:t>Geant4 application</a:t>
            </a:r>
            <a:endParaRPr b="0" lang="en-US" sz="3600" spc="-1" strike="noStrike">
              <a:solidFill>
                <a:srgbClr val="ffffff"/>
              </a:solidFill>
              <a:latin typeface="Arial"/>
            </a:endParaRPr>
          </a:p>
        </p:txBody>
      </p:sp>
      <p:sp>
        <p:nvSpPr>
          <p:cNvPr id="202" name=""/>
          <p:cNvSpPr txBox="1"/>
          <p:nvPr/>
        </p:nvSpPr>
        <p:spPr>
          <a:xfrm>
            <a:off x="9972720" y="4077000"/>
            <a:ext cx="1096560" cy="602280"/>
          </a:xfrm>
          <a:prstGeom prst="rect">
            <a:avLst/>
          </a:prstGeom>
          <a:noFill/>
          <a:ln w="0">
            <a:noFill/>
          </a:ln>
        </p:spPr>
        <p:txBody>
          <a:bodyPr lIns="90000" rIns="90000" tIns="45000" bIns="45000" anchor="t">
            <a:noAutofit/>
          </a:bodyPr>
          <a:p>
            <a:r>
              <a:rPr b="0" lang="en-US" sz="3600" spc="-1" strike="noStrike">
                <a:solidFill>
                  <a:srgbClr val="ffffff"/>
                </a:solidFill>
                <a:latin typeface="Arial"/>
              </a:rPr>
              <a:t>read</a:t>
            </a:r>
            <a:endParaRPr b="0" lang="en-US" sz="3600" spc="-1" strike="noStrike">
              <a:solidFill>
                <a:srgbClr val="ffffff"/>
              </a:solidFill>
              <a:latin typeface="Arial"/>
            </a:endParaRPr>
          </a:p>
        </p:txBody>
      </p:sp>
      <p:sp>
        <p:nvSpPr>
          <p:cNvPr id="203" name=""/>
          <p:cNvSpPr txBox="1"/>
          <p:nvPr/>
        </p:nvSpPr>
        <p:spPr>
          <a:xfrm>
            <a:off x="1133640" y="8725680"/>
            <a:ext cx="4032000" cy="639000"/>
          </a:xfrm>
          <a:prstGeom prst="rect">
            <a:avLst/>
          </a:prstGeom>
          <a:noFill/>
          <a:ln w="36720">
            <a:solidFill>
              <a:srgbClr val="ff0000"/>
            </a:solidFill>
            <a:round/>
          </a:ln>
        </p:spPr>
        <p:txBody>
          <a:bodyPr lIns="108360" rIns="108360" tIns="63360" bIns="63360" anchor="t">
            <a:noAutofit/>
          </a:bodyPr>
          <a:p>
            <a:pPr>
              <a:lnSpc>
                <a:spcPct val="100000"/>
              </a:lnSpc>
            </a:pPr>
            <a:r>
              <a:rPr b="0" lang="en-US" sz="3600" spc="-1" strike="noStrike">
                <a:solidFill>
                  <a:srgbClr val="ffffff"/>
                </a:solidFill>
                <a:latin typeface="Arial"/>
                <a:ea typeface="Noto Sans CJK SC"/>
              </a:rPr>
              <a:t>Geant4 application</a:t>
            </a:r>
            <a:endParaRPr b="0" lang="en-US" sz="3600" spc="-1" strike="noStrike">
              <a:solidFill>
                <a:srgbClr val="ffffff"/>
              </a:solidFill>
              <a:latin typeface="Arial"/>
            </a:endParaRPr>
          </a:p>
        </p:txBody>
      </p:sp>
      <p:sp>
        <p:nvSpPr>
          <p:cNvPr id="204" name=""/>
          <p:cNvSpPr txBox="1"/>
          <p:nvPr/>
        </p:nvSpPr>
        <p:spPr>
          <a:xfrm>
            <a:off x="7369200" y="8725680"/>
            <a:ext cx="1921320" cy="639000"/>
          </a:xfrm>
          <a:prstGeom prst="rect">
            <a:avLst/>
          </a:prstGeom>
          <a:noFill/>
          <a:ln w="36720">
            <a:solidFill>
              <a:srgbClr val="ff0000"/>
            </a:solidFill>
            <a:round/>
          </a:ln>
        </p:spPr>
        <p:txBody>
          <a:bodyPr lIns="108360" rIns="108360" tIns="63360" bIns="63360" anchor="t">
            <a:noAutofit/>
          </a:bodyPr>
          <a:p>
            <a:r>
              <a:rPr b="0" lang="en-US" sz="3600" spc="-1" strike="noStrike">
                <a:solidFill>
                  <a:srgbClr val="ffffff"/>
                </a:solidFill>
                <a:latin typeface="Arial"/>
              </a:rPr>
              <a:t>gdml file</a:t>
            </a:r>
            <a:endParaRPr b="0" lang="en-US" sz="3600" spc="-1" strike="noStrike">
              <a:solidFill>
                <a:srgbClr val="ffffff"/>
              </a:solidFill>
              <a:latin typeface="Arial"/>
            </a:endParaRPr>
          </a:p>
        </p:txBody>
      </p:sp>
      <p:sp>
        <p:nvSpPr>
          <p:cNvPr id="205" name=""/>
          <p:cNvSpPr txBox="1"/>
          <p:nvPr/>
        </p:nvSpPr>
        <p:spPr>
          <a:xfrm>
            <a:off x="8964720" y="6896880"/>
            <a:ext cx="3166560" cy="1662840"/>
          </a:xfrm>
          <a:prstGeom prst="rect">
            <a:avLst/>
          </a:prstGeom>
          <a:noFill/>
          <a:ln w="36720">
            <a:solidFill>
              <a:srgbClr val="0099ff"/>
            </a:solidFill>
            <a:round/>
          </a:ln>
        </p:spPr>
        <p:txBody>
          <a:bodyPr lIns="108360" rIns="108360" tIns="63360" bIns="63360" anchor="t">
            <a:noAutofit/>
          </a:bodyPr>
          <a:p>
            <a:pPr algn="ctr"/>
            <a:r>
              <a:rPr b="0" lang="en-US" sz="3600" spc="-1" strike="noStrike">
                <a:solidFill>
                  <a:srgbClr val="ffffff"/>
                </a:solidFill>
                <a:latin typeface="Arial"/>
              </a:rPr>
              <a:t>GDML</a:t>
            </a:r>
            <a:endParaRPr b="0" lang="en-US" sz="3600" spc="-1" strike="noStrike">
              <a:solidFill>
                <a:srgbClr val="ffffff"/>
              </a:solidFill>
              <a:latin typeface="Arial"/>
            </a:endParaRPr>
          </a:p>
          <a:p>
            <a:pPr algn="ctr"/>
            <a:r>
              <a:rPr b="0" lang="en-US" sz="3600" spc="-1" strike="noStrike">
                <a:solidFill>
                  <a:srgbClr val="ffffff"/>
                </a:solidFill>
                <a:latin typeface="Arial"/>
              </a:rPr>
              <a:t>Workbench</a:t>
            </a:r>
            <a:endParaRPr b="0" lang="en-US" sz="3600" spc="-1" strike="noStrike">
              <a:solidFill>
                <a:srgbClr val="ffffff"/>
              </a:solidFill>
              <a:latin typeface="Arial"/>
            </a:endParaRPr>
          </a:p>
          <a:p>
            <a:pPr algn="ctr"/>
            <a:r>
              <a:rPr b="0" lang="en-US" sz="3600" spc="-1" strike="noStrike">
                <a:solidFill>
                  <a:srgbClr val="ffffff"/>
                </a:solidFill>
                <a:latin typeface="Arial"/>
              </a:rPr>
              <a:t>open or import</a:t>
            </a:r>
            <a:endParaRPr b="0" lang="en-US" sz="3600" spc="-1" strike="noStrike">
              <a:solidFill>
                <a:srgbClr val="ffffff"/>
              </a:solidFill>
              <a:latin typeface="Arial"/>
            </a:endParaRPr>
          </a:p>
        </p:txBody>
      </p:sp>
      <p:sp>
        <p:nvSpPr>
          <p:cNvPr id="206" name=""/>
          <p:cNvSpPr/>
          <p:nvPr/>
        </p:nvSpPr>
        <p:spPr>
          <a:xfrm>
            <a:off x="5248440" y="9078120"/>
            <a:ext cx="2120760" cy="9720"/>
          </a:xfrm>
          <a:prstGeom prst="line">
            <a:avLst/>
          </a:prstGeom>
          <a:ln w="36720">
            <a:solidFill>
              <a:srgbClr val="2300dc"/>
            </a:solidFill>
            <a:round/>
            <a:tailEnd len="med" type="triangle" w="med"/>
          </a:ln>
        </p:spPr>
        <p:style>
          <a:lnRef idx="0"/>
          <a:fillRef idx="0"/>
          <a:effectRef idx="0"/>
          <a:fontRef idx="minor"/>
        </p:style>
        <p:txBody>
          <a:bodyPr lIns="108360" rIns="108360" tIns="-53640" bIns="-53640" anchor="ctr">
            <a:noAutofit/>
          </a:bodyPr>
          <a:p>
            <a:endParaRPr b="0" lang="en-US" sz="4800" spc="-1" strike="noStrike">
              <a:solidFill>
                <a:srgbClr val="ffffff"/>
              </a:solidFill>
              <a:latin typeface="Arial"/>
            </a:endParaRPr>
          </a:p>
        </p:txBody>
      </p:sp>
      <p:sp>
        <p:nvSpPr>
          <p:cNvPr id="207" name=""/>
          <p:cNvSpPr/>
          <p:nvPr/>
        </p:nvSpPr>
        <p:spPr>
          <a:xfrm flipV="1">
            <a:off x="9290520" y="9049680"/>
            <a:ext cx="2535120" cy="9720"/>
          </a:xfrm>
          <a:prstGeom prst="line">
            <a:avLst/>
          </a:prstGeom>
          <a:ln w="36720">
            <a:solidFill>
              <a:srgbClr val="2300dc"/>
            </a:solidFill>
            <a:round/>
            <a:tailEnd len="med" type="triangle" w="med"/>
          </a:ln>
        </p:spPr>
        <p:style>
          <a:lnRef idx="0"/>
          <a:fillRef idx="0"/>
          <a:effectRef idx="0"/>
          <a:fontRef idx="minor"/>
        </p:style>
        <p:txBody>
          <a:bodyPr lIns="108360" rIns="108360" tIns="-53640" bIns="-53640" anchor="ctr">
            <a:noAutofit/>
          </a:bodyPr>
          <a:p>
            <a:endParaRPr b="0" lang="en-US" sz="4800" spc="-1" strike="noStrike">
              <a:solidFill>
                <a:srgbClr val="ffffff"/>
              </a:solidFill>
              <a:latin typeface="Arial"/>
            </a:endParaRPr>
          </a:p>
        </p:txBody>
      </p:sp>
      <p:sp>
        <p:nvSpPr>
          <p:cNvPr id="208" name=""/>
          <p:cNvSpPr txBox="1"/>
          <p:nvPr/>
        </p:nvSpPr>
        <p:spPr>
          <a:xfrm>
            <a:off x="11825640" y="8725680"/>
            <a:ext cx="2124000" cy="639000"/>
          </a:xfrm>
          <a:prstGeom prst="rect">
            <a:avLst/>
          </a:prstGeom>
          <a:noFill/>
          <a:ln w="36720">
            <a:solidFill>
              <a:srgbClr val="ff0000"/>
            </a:solidFill>
            <a:round/>
          </a:ln>
        </p:spPr>
        <p:txBody>
          <a:bodyPr lIns="108360" rIns="108360" tIns="63360" bIns="63360" anchor="t">
            <a:noAutofit/>
          </a:bodyPr>
          <a:p>
            <a:pPr>
              <a:lnSpc>
                <a:spcPct val="100000"/>
              </a:lnSpc>
            </a:pPr>
            <a:r>
              <a:rPr b="0" lang="en-US" sz="3600" spc="-1" strike="noStrike">
                <a:solidFill>
                  <a:srgbClr val="ffffff"/>
                </a:solidFill>
                <a:latin typeface="Arial"/>
              </a:rPr>
              <a:t>FreeCAD</a:t>
            </a:r>
            <a:endParaRPr b="0" lang="en-US" sz="3600" spc="-1" strike="noStrike">
              <a:solidFill>
                <a:srgbClr val="ffffff"/>
              </a:solidFill>
              <a:latin typeface="Arial"/>
            </a:endParaRPr>
          </a:p>
        </p:txBody>
      </p:sp>
      <p:sp>
        <p:nvSpPr>
          <p:cNvPr id="209" name=""/>
          <p:cNvSpPr txBox="1"/>
          <p:nvPr/>
        </p:nvSpPr>
        <p:spPr>
          <a:xfrm>
            <a:off x="5688720" y="9288000"/>
            <a:ext cx="1146960" cy="602280"/>
          </a:xfrm>
          <a:prstGeom prst="rect">
            <a:avLst/>
          </a:prstGeom>
          <a:noFill/>
          <a:ln w="0">
            <a:noFill/>
          </a:ln>
        </p:spPr>
        <p:txBody>
          <a:bodyPr lIns="90000" rIns="90000" tIns="45000" bIns="45000" anchor="t">
            <a:noAutofit/>
          </a:bodyPr>
          <a:p>
            <a:r>
              <a:rPr b="0" lang="en-US" sz="3600" spc="-1" strike="noStrike">
                <a:solidFill>
                  <a:srgbClr val="ffffff"/>
                </a:solidFill>
                <a:latin typeface="Arial"/>
              </a:rPr>
              <a:t>write</a:t>
            </a:r>
            <a:endParaRPr b="0" lang="en-US" sz="3600" spc="-1" strike="noStrike">
              <a:solidFill>
                <a:srgbClr val="ffffff"/>
              </a:solidFill>
              <a:latin typeface="Arial"/>
            </a:endParaRPr>
          </a:p>
        </p:txBody>
      </p:sp>
      <p:sp>
        <p:nvSpPr>
          <p:cNvPr id="210" name=""/>
          <p:cNvSpPr txBox="1"/>
          <p:nvPr/>
        </p:nvSpPr>
        <p:spPr>
          <a:xfrm>
            <a:off x="1340640" y="592920"/>
            <a:ext cx="15606720" cy="60228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3600" spc="-1" strike="noStrike">
                <a:solidFill>
                  <a:srgbClr val="000000"/>
                </a:solidFill>
                <a:latin typeface="Arial"/>
              </a:rPr>
              <a:t>In this presentation we concentrate on going from FreeCAD to gdml/Geant4:</a:t>
            </a:r>
            <a:endParaRPr b="0" lang="en-US" sz="3600" spc="-1" strike="noStrike">
              <a:solidFill>
                <a:srgbClr val="000000"/>
              </a:solidFill>
              <a:latin typeface="Arial"/>
            </a:endParaRPr>
          </a:p>
        </p:txBody>
      </p:sp>
      <p:sp>
        <p:nvSpPr>
          <p:cNvPr id="211" name=""/>
          <p:cNvSpPr txBox="1"/>
          <p:nvPr/>
        </p:nvSpPr>
        <p:spPr>
          <a:xfrm>
            <a:off x="1151280" y="5705280"/>
            <a:ext cx="15985800" cy="60228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3600" spc="-1" strike="noStrike">
                <a:solidFill>
                  <a:srgbClr val="000000"/>
                </a:solidFill>
                <a:latin typeface="Arial"/>
              </a:rPr>
              <a:t>But one can also go from a Geant4 geometry to FreeCAD </a:t>
            </a:r>
            <a:r>
              <a:rPr b="0" i="1" lang="en-US" sz="3600" spc="-1" strike="noStrike">
                <a:solidFill>
                  <a:srgbClr val="000000"/>
                </a:solidFill>
                <a:latin typeface="Arial"/>
              </a:rPr>
              <a:t>(see example G01)</a:t>
            </a:r>
            <a:r>
              <a:rPr b="0" lang="en-US" sz="3600" spc="-1" strike="noStrike">
                <a:solidFill>
                  <a:srgbClr val="000000"/>
                </a:solidFill>
                <a:latin typeface="Arial"/>
              </a:rPr>
              <a:t>:</a:t>
            </a:r>
            <a:endParaRPr b="0" lang="en-US" sz="3600" spc="-1" strike="noStrike">
              <a:solidFill>
                <a:srgbClr val="000000"/>
              </a:solidFill>
              <a:latin typeface="Arial"/>
            </a:endParaRPr>
          </a:p>
        </p:txBody>
      </p:sp>
      <p:sp>
        <p:nvSpPr>
          <p:cNvPr id="212" name=""/>
          <p:cNvSpPr txBox="1"/>
          <p:nvPr/>
        </p:nvSpPr>
        <p:spPr>
          <a:xfrm>
            <a:off x="0" y="9860400"/>
            <a:ext cx="3832560" cy="427320"/>
          </a:xfrm>
          <a:prstGeom prst="rect">
            <a:avLst/>
          </a:prstGeom>
          <a:noFill/>
          <a:ln w="0">
            <a:noFill/>
          </a:ln>
        </p:spPr>
        <p:txBody>
          <a:bodyPr lIns="90000" rIns="90000" tIns="45000" bIns="45000" anchor="t">
            <a:noAutofit/>
          </a:bodyPr>
          <a:p>
            <a:fld id="{285D834F-B0C7-42A1-AD1B-13CEAA7BF0DB}"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099B0F41-F93F-471E-A92E-44C77FE22F73}"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
          <p:cNvSpPr txBox="1"/>
          <p:nvPr/>
        </p:nvSpPr>
        <p:spPr>
          <a:xfrm>
            <a:off x="3848400" y="1568160"/>
            <a:ext cx="4161240" cy="1109880"/>
          </a:xfrm>
          <a:prstGeom prst="rect">
            <a:avLst/>
          </a:prstGeom>
          <a:noFill/>
          <a:ln w="0">
            <a:noFill/>
          </a:ln>
        </p:spPr>
        <p:txBody>
          <a:bodyPr lIns="90000" rIns="90000" tIns="45000" bIns="45000" anchor="t">
            <a:noAutofit/>
          </a:bodyPr>
          <a:p>
            <a:pPr marL="216000" indent="-216000">
              <a:buClr>
                <a:srgbClr val="ffffff"/>
              </a:buClr>
              <a:buFont typeface="StarSymbol"/>
              <a:buAutoNum type="arabicPeriod"/>
            </a:pPr>
            <a:r>
              <a:rPr b="0" lang="en-US" sz="2400" spc="-1" strike="noStrike">
                <a:solidFill>
                  <a:srgbClr val="ffffff"/>
                </a:solidFill>
                <a:latin typeface="Arial"/>
              </a:rPr>
              <a:t> </a:t>
            </a:r>
            <a:r>
              <a:rPr b="0" lang="en-US" sz="2400" spc="-1" strike="noStrike">
                <a:solidFill>
                  <a:srgbClr val="ffffff"/>
                </a:solidFill>
                <a:latin typeface="Arial"/>
              </a:rPr>
              <a:t>Launch FreeCAD</a:t>
            </a:r>
            <a:br>
              <a:rPr sz="2400"/>
            </a:br>
            <a:r>
              <a:rPr b="0" lang="en-US" sz="2400" spc="-1" strike="noStrike">
                <a:solidFill>
                  <a:srgbClr val="ffffff"/>
                </a:solidFill>
                <a:latin typeface="Arial"/>
              </a:rPr>
              <a:t> </a:t>
            </a:r>
            <a:endParaRPr b="0" lang="en-US" sz="2400" spc="-1" strike="noStrike">
              <a:solidFill>
                <a:srgbClr val="ffffff"/>
              </a:solidFill>
              <a:latin typeface="Arial"/>
            </a:endParaRPr>
          </a:p>
          <a:p>
            <a:pPr marL="216000" indent="-216000">
              <a:buClr>
                <a:srgbClr val="ffffff"/>
              </a:buClr>
              <a:buFont typeface="StarSymbol"/>
              <a:buAutoNum type="arabicPeriod"/>
            </a:pPr>
            <a:r>
              <a:rPr b="0" lang="en-US" sz="2400" spc="-1" strike="noStrike">
                <a:solidFill>
                  <a:srgbClr val="ffffff"/>
                </a:solidFill>
                <a:latin typeface="Arial"/>
              </a:rPr>
              <a:t> </a:t>
            </a:r>
            <a:r>
              <a:rPr b="0" lang="en-US" sz="2400" spc="-1" strike="noStrike">
                <a:solidFill>
                  <a:srgbClr val="ffffff"/>
                </a:solidFill>
                <a:latin typeface="Arial"/>
              </a:rPr>
              <a:t>Select GDML Workbench</a:t>
            </a:r>
            <a:endParaRPr b="0" lang="en-US" sz="2400" spc="-1" strike="noStrike">
              <a:solidFill>
                <a:srgbClr val="ffffff"/>
              </a:solidFill>
              <a:latin typeface="Arial"/>
            </a:endParaRPr>
          </a:p>
        </p:txBody>
      </p:sp>
      <p:sp>
        <p:nvSpPr>
          <p:cNvPr id="214" name=""/>
          <p:cNvSpPr txBox="1"/>
          <p:nvPr/>
        </p:nvSpPr>
        <p:spPr>
          <a:xfrm>
            <a:off x="5762520" y="419040"/>
            <a:ext cx="6762960" cy="602280"/>
          </a:xfrm>
          <a:prstGeom prst="rect">
            <a:avLst/>
          </a:prstGeom>
          <a:noFill/>
          <a:ln w="0">
            <a:noFill/>
          </a:ln>
        </p:spPr>
        <p:txBody>
          <a:bodyPr lIns="90000" rIns="90000" tIns="45000" bIns="45000" anchor="t">
            <a:noAutofit/>
          </a:bodyPr>
          <a:p>
            <a:r>
              <a:rPr b="0" lang="en-US" sz="3600" spc="-1" strike="noStrike">
                <a:solidFill>
                  <a:srgbClr val="ffffff"/>
                </a:solidFill>
                <a:latin typeface="Arial"/>
              </a:rPr>
              <a:t>Creating a gdml file from scratch</a:t>
            </a:r>
            <a:endParaRPr b="0" lang="en-US" sz="3600" spc="-1" strike="noStrike">
              <a:solidFill>
                <a:srgbClr val="ffffff"/>
              </a:solidFill>
              <a:latin typeface="Arial"/>
            </a:endParaRPr>
          </a:p>
        </p:txBody>
      </p:sp>
      <p:pic>
        <p:nvPicPr>
          <p:cNvPr id="215" name="" descr=""/>
          <p:cNvPicPr/>
          <p:nvPr/>
        </p:nvPicPr>
        <p:blipFill>
          <a:blip r:embed="rId1"/>
          <a:srcRect l="0" t="0" r="0" b="34942"/>
          <a:stretch/>
        </p:blipFill>
        <p:spPr>
          <a:xfrm>
            <a:off x="0" y="3119760"/>
            <a:ext cx="18287280" cy="6692040"/>
          </a:xfrm>
          <a:prstGeom prst="rect">
            <a:avLst/>
          </a:prstGeom>
          <a:ln w="0">
            <a:noFill/>
          </a:ln>
        </p:spPr>
      </p:pic>
      <p:sp>
        <p:nvSpPr>
          <p:cNvPr id="216" name=""/>
          <p:cNvSpPr txBox="1"/>
          <p:nvPr/>
        </p:nvSpPr>
        <p:spPr>
          <a:xfrm>
            <a:off x="-367920" y="9860400"/>
            <a:ext cx="1221480" cy="427320"/>
          </a:xfrm>
          <a:prstGeom prst="rect">
            <a:avLst/>
          </a:prstGeom>
          <a:noFill/>
          <a:ln w="0">
            <a:noFill/>
          </a:ln>
        </p:spPr>
        <p:txBody>
          <a:bodyPr lIns="90000" rIns="90000" tIns="45000" bIns="45000" anchor="t">
            <a:noAutofit/>
          </a:bodyPr>
          <a:p>
            <a:fld id="{0BC65E7B-3724-4065-ACCD-8157F0CF45A3}"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079C3398-3322-4075-8C58-A93581FA98F1}"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 descr=""/>
          <p:cNvPicPr/>
          <p:nvPr/>
        </p:nvPicPr>
        <p:blipFill>
          <a:blip r:embed="rId1"/>
          <a:srcRect l="0" t="0" r="0" b="37499"/>
          <a:stretch/>
        </p:blipFill>
        <p:spPr>
          <a:xfrm>
            <a:off x="-154080" y="3409920"/>
            <a:ext cx="18062280" cy="6428880"/>
          </a:xfrm>
          <a:prstGeom prst="rect">
            <a:avLst/>
          </a:prstGeom>
          <a:ln w="0">
            <a:noFill/>
          </a:ln>
        </p:spPr>
      </p:pic>
      <p:sp>
        <p:nvSpPr>
          <p:cNvPr id="218" name=""/>
          <p:cNvSpPr txBox="1"/>
          <p:nvPr/>
        </p:nvSpPr>
        <p:spPr>
          <a:xfrm>
            <a:off x="3848400" y="1568160"/>
            <a:ext cx="3771000" cy="430200"/>
          </a:xfrm>
          <a:prstGeom prst="rect">
            <a:avLst/>
          </a:prstGeom>
          <a:noFill/>
          <a:ln w="0">
            <a:noFill/>
          </a:ln>
        </p:spPr>
        <p:txBody>
          <a:bodyPr lIns="90000" rIns="90000" tIns="45000" bIns="45000" anchor="t">
            <a:noAutofit/>
          </a:bodyPr>
          <a:p>
            <a:pPr marL="216000" indent="-216000">
              <a:buClr>
                <a:srgbClr val="ffffff"/>
              </a:buClr>
              <a:buFont typeface="StarSymbol"/>
              <a:buAutoNum type="arabicPeriod" startAt="3"/>
            </a:pPr>
            <a:r>
              <a:rPr b="0" lang="en-US" sz="2400" spc="-1" strike="noStrike">
                <a:solidFill>
                  <a:srgbClr val="ffffff"/>
                </a:solidFill>
                <a:latin typeface="Arial"/>
              </a:rPr>
              <a:t> </a:t>
            </a:r>
            <a:r>
              <a:rPr b="0" lang="en-US" sz="2400" spc="-1" strike="noStrike">
                <a:solidFill>
                  <a:srgbClr val="ffffff"/>
                </a:solidFill>
                <a:latin typeface="Arial"/>
              </a:rPr>
              <a:t>Create New document</a:t>
            </a:r>
            <a:endParaRPr b="0" lang="en-US" sz="2400" spc="-1" strike="noStrike">
              <a:solidFill>
                <a:srgbClr val="ffffff"/>
              </a:solidFill>
              <a:latin typeface="Arial"/>
            </a:endParaRPr>
          </a:p>
        </p:txBody>
      </p:sp>
      <p:sp>
        <p:nvSpPr>
          <p:cNvPr id="219" name=""/>
          <p:cNvSpPr txBox="1"/>
          <p:nvPr/>
        </p:nvSpPr>
        <p:spPr>
          <a:xfrm>
            <a:off x="5762520" y="419040"/>
            <a:ext cx="9000000" cy="602280"/>
          </a:xfrm>
          <a:prstGeom prst="rect">
            <a:avLst/>
          </a:prstGeom>
          <a:noFill/>
          <a:ln w="0">
            <a:noFill/>
          </a:ln>
        </p:spPr>
        <p:txBody>
          <a:bodyPr lIns="90000" rIns="90000" tIns="45000" bIns="45000" anchor="t">
            <a:noAutofit/>
          </a:bodyPr>
          <a:p>
            <a:r>
              <a:rPr b="0" lang="en-US" sz="3600" spc="-1" strike="noStrike">
                <a:solidFill>
                  <a:srgbClr val="ffffff"/>
                </a:solidFill>
                <a:latin typeface="Arial"/>
              </a:rPr>
              <a:t>Creating a gdml file from scratch, continued</a:t>
            </a:r>
            <a:endParaRPr b="0" lang="en-US" sz="3600" spc="-1" strike="noStrike">
              <a:solidFill>
                <a:srgbClr val="ffffff"/>
              </a:solidFill>
              <a:latin typeface="Arial"/>
            </a:endParaRPr>
          </a:p>
        </p:txBody>
      </p:sp>
      <p:sp>
        <p:nvSpPr>
          <p:cNvPr id="220" name=""/>
          <p:cNvSpPr/>
          <p:nvPr/>
        </p:nvSpPr>
        <p:spPr>
          <a:xfrm>
            <a:off x="3953880" y="5657400"/>
            <a:ext cx="1154880" cy="1712520"/>
          </a:xfrm>
          <a:prstGeom prst="rect">
            <a:avLst/>
          </a:prstGeom>
          <a:noFill/>
          <a:ln w="54720">
            <a:solidFill>
              <a:srgbClr val="ff0000"/>
            </a:solidFill>
            <a:round/>
          </a:ln>
        </p:spPr>
        <p:style>
          <a:lnRef idx="0"/>
          <a:fillRef idx="0"/>
          <a:effectRef idx="0"/>
          <a:fontRef idx="minor"/>
        </p:style>
        <p:txBody>
          <a:bodyPr lIns="117360" rIns="117360" tIns="72360" bIns="72360" anchor="ctr">
            <a:noAutofit/>
          </a:bodyPr>
          <a:p>
            <a:endParaRPr b="0" lang="en-US" sz="1800" spc="-1" strike="noStrike">
              <a:solidFill>
                <a:srgbClr val="ffffff"/>
              </a:solidFill>
              <a:latin typeface="Arial"/>
            </a:endParaRPr>
          </a:p>
        </p:txBody>
      </p:sp>
      <p:sp>
        <p:nvSpPr>
          <p:cNvPr id="221" name=""/>
          <p:cNvSpPr txBox="1"/>
          <p:nvPr/>
        </p:nvSpPr>
        <p:spPr>
          <a:xfrm>
            <a:off x="0" y="9860400"/>
            <a:ext cx="3832560" cy="427320"/>
          </a:xfrm>
          <a:prstGeom prst="rect">
            <a:avLst/>
          </a:prstGeom>
          <a:noFill/>
          <a:ln w="0">
            <a:noFill/>
          </a:ln>
        </p:spPr>
        <p:txBody>
          <a:bodyPr lIns="90000" rIns="90000" tIns="45000" bIns="45000" anchor="t">
            <a:noAutofit/>
          </a:bodyPr>
          <a:p>
            <a:fld id="{5EBE554C-8327-4C5E-8A12-7E73DD8F0208}"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8CDBAEFD-F83F-4413-9186-C8695190A7B6}"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 name="" descr=""/>
          <p:cNvPicPr/>
          <p:nvPr/>
        </p:nvPicPr>
        <p:blipFill>
          <a:blip r:embed="rId1"/>
          <a:stretch/>
        </p:blipFill>
        <p:spPr>
          <a:xfrm>
            <a:off x="111600" y="366480"/>
            <a:ext cx="17870400" cy="9920520"/>
          </a:xfrm>
          <a:prstGeom prst="rect">
            <a:avLst/>
          </a:prstGeom>
          <a:ln w="0">
            <a:noFill/>
          </a:ln>
        </p:spPr>
      </p:pic>
      <p:sp>
        <p:nvSpPr>
          <p:cNvPr id="223" name=""/>
          <p:cNvSpPr txBox="1"/>
          <p:nvPr/>
        </p:nvSpPr>
        <p:spPr>
          <a:xfrm>
            <a:off x="0" y="9860400"/>
            <a:ext cx="3832560" cy="427320"/>
          </a:xfrm>
          <a:prstGeom prst="rect">
            <a:avLst/>
          </a:prstGeom>
          <a:noFill/>
          <a:ln w="0">
            <a:noFill/>
          </a:ln>
        </p:spPr>
        <p:txBody>
          <a:bodyPr lIns="90000" rIns="90000" tIns="45000" bIns="45000" anchor="t">
            <a:noAutofit/>
          </a:bodyPr>
          <a:p>
            <a:fld id="{96242657-7BB7-41A0-BF5C-C9977C394E6A}"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6CB93125-91F4-4977-949A-331D283898BC}"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 name="" descr=""/>
          <p:cNvPicPr/>
          <p:nvPr/>
        </p:nvPicPr>
        <p:blipFill>
          <a:blip r:embed="rId1"/>
          <a:stretch/>
        </p:blipFill>
        <p:spPr>
          <a:xfrm>
            <a:off x="111600" y="366480"/>
            <a:ext cx="17870400" cy="9920520"/>
          </a:xfrm>
          <a:prstGeom prst="rect">
            <a:avLst/>
          </a:prstGeom>
          <a:ln w="0">
            <a:noFill/>
          </a:ln>
        </p:spPr>
      </p:pic>
      <p:grpSp>
        <p:nvGrpSpPr>
          <p:cNvPr id="225" name=""/>
          <p:cNvGrpSpPr/>
          <p:nvPr/>
        </p:nvGrpSpPr>
        <p:grpSpPr>
          <a:xfrm>
            <a:off x="505800" y="3800520"/>
            <a:ext cx="7572960" cy="708840"/>
            <a:chOff x="505800" y="3800520"/>
            <a:chExt cx="7572960" cy="708840"/>
          </a:xfrm>
        </p:grpSpPr>
        <p:sp>
          <p:nvSpPr>
            <p:cNvPr id="226" name=""/>
            <p:cNvSpPr txBox="1"/>
            <p:nvPr/>
          </p:nvSpPr>
          <p:spPr>
            <a:xfrm>
              <a:off x="2071800" y="4050000"/>
              <a:ext cx="600696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Pre-populated with an empty World Box</a:t>
              </a:r>
              <a:endParaRPr b="0" lang="en-US" sz="2600" spc="-1" strike="noStrike">
                <a:solidFill>
                  <a:srgbClr val="000000"/>
                </a:solidFill>
                <a:latin typeface="Arial"/>
              </a:endParaRPr>
            </a:p>
          </p:txBody>
        </p:sp>
        <p:sp>
          <p:nvSpPr>
            <p:cNvPr id="227" name=""/>
            <p:cNvSpPr/>
            <p:nvPr/>
          </p:nvSpPr>
          <p:spPr>
            <a:xfrm>
              <a:off x="505800" y="3800520"/>
              <a:ext cx="1566000" cy="68580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grpSp>
      <p:sp>
        <p:nvSpPr>
          <p:cNvPr id="228" name=""/>
          <p:cNvSpPr txBox="1"/>
          <p:nvPr/>
        </p:nvSpPr>
        <p:spPr>
          <a:xfrm>
            <a:off x="-18000" y="9860400"/>
            <a:ext cx="1458000" cy="427320"/>
          </a:xfrm>
          <a:prstGeom prst="rect">
            <a:avLst/>
          </a:prstGeom>
          <a:noFill/>
          <a:ln w="0">
            <a:noFill/>
          </a:ln>
        </p:spPr>
        <p:txBody>
          <a:bodyPr lIns="90000" rIns="90000" tIns="45000" bIns="45000" anchor="t">
            <a:noAutofit/>
          </a:bodyPr>
          <a:p>
            <a:fld id="{C927FBAF-F5D2-42ED-A747-DB687EACEB6E}"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62C2353D-F056-4707-B0C6-FA303876FE06}"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 descr=""/>
          <p:cNvPicPr/>
          <p:nvPr/>
        </p:nvPicPr>
        <p:blipFill>
          <a:blip r:embed="rId1"/>
          <a:stretch/>
        </p:blipFill>
        <p:spPr>
          <a:xfrm>
            <a:off x="111600" y="366480"/>
            <a:ext cx="17870400" cy="9920520"/>
          </a:xfrm>
          <a:prstGeom prst="rect">
            <a:avLst/>
          </a:prstGeom>
          <a:ln w="0">
            <a:noFill/>
          </a:ln>
        </p:spPr>
      </p:pic>
      <p:grpSp>
        <p:nvGrpSpPr>
          <p:cNvPr id="230" name=""/>
          <p:cNvGrpSpPr/>
          <p:nvPr/>
        </p:nvGrpSpPr>
        <p:grpSpPr>
          <a:xfrm>
            <a:off x="505800" y="3800520"/>
            <a:ext cx="7572960" cy="708840"/>
            <a:chOff x="505800" y="3800520"/>
            <a:chExt cx="7572960" cy="708840"/>
          </a:xfrm>
        </p:grpSpPr>
        <p:sp>
          <p:nvSpPr>
            <p:cNvPr id="231" name=""/>
            <p:cNvSpPr txBox="1"/>
            <p:nvPr/>
          </p:nvSpPr>
          <p:spPr>
            <a:xfrm>
              <a:off x="2071800" y="4050000"/>
              <a:ext cx="600696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Pre-populated with an empty World Box</a:t>
              </a:r>
              <a:endParaRPr b="0" lang="en-US" sz="2600" spc="-1" strike="noStrike">
                <a:solidFill>
                  <a:srgbClr val="000000"/>
                </a:solidFill>
                <a:latin typeface="Arial"/>
              </a:endParaRPr>
            </a:p>
          </p:txBody>
        </p:sp>
        <p:sp>
          <p:nvSpPr>
            <p:cNvPr id="232" name=""/>
            <p:cNvSpPr/>
            <p:nvPr/>
          </p:nvSpPr>
          <p:spPr>
            <a:xfrm>
              <a:off x="505800" y="3800520"/>
              <a:ext cx="1566000" cy="68580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grpSp>
      <p:grpSp>
        <p:nvGrpSpPr>
          <p:cNvPr id="233" name=""/>
          <p:cNvGrpSpPr/>
          <p:nvPr/>
        </p:nvGrpSpPr>
        <p:grpSpPr>
          <a:xfrm>
            <a:off x="8578440" y="1209960"/>
            <a:ext cx="2964960" cy="1014120"/>
            <a:chOff x="8578440" y="1209960"/>
            <a:chExt cx="2964960" cy="1014120"/>
          </a:xfrm>
        </p:grpSpPr>
        <p:sp>
          <p:nvSpPr>
            <p:cNvPr id="234" name=""/>
            <p:cNvSpPr txBox="1"/>
            <p:nvPr/>
          </p:nvSpPr>
          <p:spPr>
            <a:xfrm>
              <a:off x="8578440" y="1764720"/>
              <a:ext cx="296496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Add GDML solid(s)</a:t>
              </a:r>
              <a:endParaRPr b="0" lang="en-US" sz="2600" spc="-1" strike="noStrike">
                <a:solidFill>
                  <a:srgbClr val="000000"/>
                </a:solidFill>
                <a:latin typeface="Arial"/>
              </a:endParaRPr>
            </a:p>
          </p:txBody>
        </p:sp>
        <p:sp>
          <p:nvSpPr>
            <p:cNvPr id="235" name=""/>
            <p:cNvSpPr/>
            <p:nvPr/>
          </p:nvSpPr>
          <p:spPr>
            <a:xfrm>
              <a:off x="8705880" y="1209960"/>
              <a:ext cx="2238480" cy="34308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grpSp>
      <p:sp>
        <p:nvSpPr>
          <p:cNvPr id="236" name=""/>
          <p:cNvSpPr txBox="1"/>
          <p:nvPr/>
        </p:nvSpPr>
        <p:spPr>
          <a:xfrm>
            <a:off x="-329760" y="9860400"/>
            <a:ext cx="1221480" cy="427320"/>
          </a:xfrm>
          <a:prstGeom prst="rect">
            <a:avLst/>
          </a:prstGeom>
          <a:noFill/>
          <a:ln w="0">
            <a:noFill/>
          </a:ln>
        </p:spPr>
        <p:txBody>
          <a:bodyPr lIns="90000" rIns="90000" tIns="45000" bIns="45000" anchor="t">
            <a:noAutofit/>
          </a:bodyPr>
          <a:p>
            <a:fld id="{2D954537-2F3E-4AF2-B862-F65E4F4C779D}"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272086B4-3B91-494D-922E-A5FA41E5B8D7}"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 descr=""/>
          <p:cNvPicPr/>
          <p:nvPr/>
        </p:nvPicPr>
        <p:blipFill>
          <a:blip r:embed="rId1"/>
          <a:stretch/>
        </p:blipFill>
        <p:spPr>
          <a:xfrm>
            <a:off x="28440" y="9720"/>
            <a:ext cx="18287640" cy="10142280"/>
          </a:xfrm>
          <a:prstGeom prst="rect">
            <a:avLst/>
          </a:prstGeom>
          <a:ln w="0">
            <a:noFill/>
          </a:ln>
        </p:spPr>
      </p:pic>
      <p:sp>
        <p:nvSpPr>
          <p:cNvPr id="238" name=""/>
          <p:cNvSpPr txBox="1"/>
          <p:nvPr/>
        </p:nvSpPr>
        <p:spPr>
          <a:xfrm>
            <a:off x="0" y="9860400"/>
            <a:ext cx="3832560" cy="427320"/>
          </a:xfrm>
          <a:prstGeom prst="rect">
            <a:avLst/>
          </a:prstGeom>
          <a:noFill/>
          <a:ln w="0">
            <a:noFill/>
          </a:ln>
        </p:spPr>
        <p:txBody>
          <a:bodyPr lIns="90000" rIns="90000" tIns="45000" bIns="45000" anchor="t">
            <a:noAutofit/>
          </a:bodyPr>
          <a:p>
            <a:fld id="{9E4028BD-78F2-40D4-82F5-95D2DEB0B738}"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7792A05F-EE92-4EC8-96F1-AC9654A59763}"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 descr=""/>
          <p:cNvPicPr/>
          <p:nvPr/>
        </p:nvPicPr>
        <p:blipFill>
          <a:blip r:embed="rId1"/>
          <a:stretch/>
        </p:blipFill>
        <p:spPr>
          <a:xfrm>
            <a:off x="28440" y="81720"/>
            <a:ext cx="18287640" cy="10142280"/>
          </a:xfrm>
          <a:prstGeom prst="rect">
            <a:avLst/>
          </a:prstGeom>
          <a:ln w="0">
            <a:noFill/>
          </a:ln>
        </p:spPr>
      </p:pic>
      <p:grpSp>
        <p:nvGrpSpPr>
          <p:cNvPr id="240" name=""/>
          <p:cNvGrpSpPr/>
          <p:nvPr/>
        </p:nvGrpSpPr>
        <p:grpSpPr>
          <a:xfrm>
            <a:off x="287280" y="6182280"/>
            <a:ext cx="8020080" cy="1514160"/>
            <a:chOff x="287280" y="6182280"/>
            <a:chExt cx="8020080" cy="1514160"/>
          </a:xfrm>
        </p:grpSpPr>
        <p:sp>
          <p:nvSpPr>
            <p:cNvPr id="241" name=""/>
            <p:cNvSpPr txBox="1"/>
            <p:nvPr/>
          </p:nvSpPr>
          <p:spPr>
            <a:xfrm>
              <a:off x="3434400" y="6698520"/>
              <a:ext cx="487296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Default properties can be edited</a:t>
              </a:r>
              <a:endParaRPr b="0" lang="en-US" sz="2600" spc="-1" strike="noStrike">
                <a:solidFill>
                  <a:srgbClr val="000000"/>
                </a:solidFill>
                <a:latin typeface="Arial"/>
              </a:endParaRPr>
            </a:p>
          </p:txBody>
        </p:sp>
        <p:sp>
          <p:nvSpPr>
            <p:cNvPr id="242" name=""/>
            <p:cNvSpPr/>
            <p:nvPr/>
          </p:nvSpPr>
          <p:spPr>
            <a:xfrm>
              <a:off x="287280" y="6182280"/>
              <a:ext cx="2903760" cy="151416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grpSp>
      <p:sp>
        <p:nvSpPr>
          <p:cNvPr id="243" name=""/>
          <p:cNvSpPr txBox="1"/>
          <p:nvPr/>
        </p:nvSpPr>
        <p:spPr>
          <a:xfrm>
            <a:off x="0" y="9860400"/>
            <a:ext cx="3832560" cy="427320"/>
          </a:xfrm>
          <a:prstGeom prst="rect">
            <a:avLst/>
          </a:prstGeom>
          <a:noFill/>
          <a:ln w="0">
            <a:noFill/>
          </a:ln>
        </p:spPr>
        <p:txBody>
          <a:bodyPr lIns="90000" rIns="90000" tIns="45000" bIns="45000" anchor="t">
            <a:noAutofit/>
          </a:bodyPr>
          <a:p>
            <a:fld id="{F386FD9C-CD29-441C-B726-BC74530B13E1}"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87501942-04D3-4395-971A-2FF25D806DA4}"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 descr=""/>
          <p:cNvPicPr/>
          <p:nvPr/>
        </p:nvPicPr>
        <p:blipFill>
          <a:blip r:embed="rId1"/>
          <a:stretch/>
        </p:blipFill>
        <p:spPr>
          <a:xfrm>
            <a:off x="28440" y="81720"/>
            <a:ext cx="18287640" cy="10142280"/>
          </a:xfrm>
          <a:prstGeom prst="rect">
            <a:avLst/>
          </a:prstGeom>
          <a:ln w="0">
            <a:noFill/>
          </a:ln>
        </p:spPr>
      </p:pic>
      <p:grpSp>
        <p:nvGrpSpPr>
          <p:cNvPr id="245" name=""/>
          <p:cNvGrpSpPr/>
          <p:nvPr/>
        </p:nvGrpSpPr>
        <p:grpSpPr>
          <a:xfrm>
            <a:off x="287280" y="6182280"/>
            <a:ext cx="8020080" cy="1514160"/>
            <a:chOff x="287280" y="6182280"/>
            <a:chExt cx="8020080" cy="1514160"/>
          </a:xfrm>
        </p:grpSpPr>
        <p:sp>
          <p:nvSpPr>
            <p:cNvPr id="246" name=""/>
            <p:cNvSpPr txBox="1"/>
            <p:nvPr/>
          </p:nvSpPr>
          <p:spPr>
            <a:xfrm>
              <a:off x="3434400" y="6698520"/>
              <a:ext cx="487296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Default properties can be edited</a:t>
              </a:r>
              <a:endParaRPr b="0" lang="en-US" sz="2600" spc="-1" strike="noStrike">
                <a:solidFill>
                  <a:srgbClr val="000000"/>
                </a:solidFill>
                <a:latin typeface="Arial"/>
              </a:endParaRPr>
            </a:p>
          </p:txBody>
        </p:sp>
        <p:sp>
          <p:nvSpPr>
            <p:cNvPr id="247" name=""/>
            <p:cNvSpPr/>
            <p:nvPr/>
          </p:nvSpPr>
          <p:spPr>
            <a:xfrm>
              <a:off x="287280" y="6182280"/>
              <a:ext cx="2903760" cy="151416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grpSp>
      <p:grpSp>
        <p:nvGrpSpPr>
          <p:cNvPr id="248" name=""/>
          <p:cNvGrpSpPr/>
          <p:nvPr/>
        </p:nvGrpSpPr>
        <p:grpSpPr>
          <a:xfrm>
            <a:off x="495360" y="3570120"/>
            <a:ext cx="6559200" cy="2145960"/>
            <a:chOff x="495360" y="3570120"/>
            <a:chExt cx="6559200" cy="2145960"/>
          </a:xfrm>
        </p:grpSpPr>
        <p:sp>
          <p:nvSpPr>
            <p:cNvPr id="249" name=""/>
            <p:cNvSpPr txBox="1"/>
            <p:nvPr/>
          </p:nvSpPr>
          <p:spPr>
            <a:xfrm>
              <a:off x="3416040" y="3570120"/>
              <a:ext cx="3638520" cy="21459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This tree element in the</a:t>
              </a:r>
              <a:endParaRPr b="0" lang="en-US" sz="2600" spc="-1" strike="noStrike">
                <a:solidFill>
                  <a:srgbClr val="000000"/>
                </a:solidFill>
                <a:latin typeface="Arial"/>
              </a:endParaRPr>
            </a:p>
            <a:p>
              <a:r>
                <a:rPr b="0" lang="en-US" sz="2600" spc="-1" strike="noStrike">
                  <a:solidFill>
                    <a:srgbClr val="000000"/>
                  </a:solidFill>
                  <a:latin typeface="Arial"/>
                </a:rPr>
                <a:t>document exports to:</a:t>
              </a:r>
              <a:endParaRPr b="0" lang="en-US" sz="2600" spc="-1" strike="noStrike">
                <a:solidFill>
                  <a:srgbClr val="000000"/>
                </a:solidFill>
                <a:latin typeface="Arial"/>
              </a:endParaRPr>
            </a:p>
            <a:p>
              <a:r>
                <a:rPr b="0" lang="en-US" sz="2600" spc="-1" strike="noStrike">
                  <a:solidFill>
                    <a:srgbClr val="000000"/>
                  </a:solidFill>
                  <a:latin typeface="Arial"/>
                </a:rPr>
                <a:t>a) a </a:t>
              </a:r>
              <a:r>
                <a:rPr b="0" lang="en-US" sz="2600" spc="-1" strike="noStrike">
                  <a:solidFill>
                    <a:srgbClr val="000000"/>
                  </a:solidFill>
                  <a:latin typeface="LM Mono 12"/>
                </a:rPr>
                <a:t>&lt;solid</a:t>
              </a:r>
              <a:endParaRPr b="0" lang="en-US" sz="2600" spc="-1" strike="noStrike">
                <a:solidFill>
                  <a:srgbClr val="000000"/>
                </a:solidFill>
                <a:latin typeface="Arial"/>
              </a:endParaRPr>
            </a:p>
            <a:p>
              <a:r>
                <a:rPr b="0" lang="en-US" sz="2600" spc="-1" strike="noStrike">
                  <a:solidFill>
                    <a:srgbClr val="000000"/>
                  </a:solidFill>
                  <a:latin typeface="DejaVu Sans"/>
                </a:rPr>
                <a:t>b) a </a:t>
              </a:r>
              <a:r>
                <a:rPr b="0" lang="en-US" sz="2600" spc="-1" strike="noStrike">
                  <a:solidFill>
                    <a:srgbClr val="000000"/>
                  </a:solidFill>
                  <a:latin typeface="LM Mono 12"/>
                </a:rPr>
                <a:t>&lt;volume</a:t>
              </a:r>
              <a:endParaRPr b="0" lang="en-US" sz="2600" spc="-1" strike="noStrike">
                <a:solidFill>
                  <a:srgbClr val="000000"/>
                </a:solidFill>
                <a:latin typeface="Arial"/>
              </a:endParaRPr>
            </a:p>
            <a:p>
              <a:r>
                <a:rPr b="0" lang="en-US" sz="2600" spc="-1" strike="noStrike">
                  <a:solidFill>
                    <a:srgbClr val="000000"/>
                  </a:solidFill>
                  <a:latin typeface="DejaVu Sans"/>
                </a:rPr>
                <a:t>c) a </a:t>
              </a:r>
              <a:r>
                <a:rPr b="0" lang="en-US" sz="2600" spc="-1" strike="noStrike">
                  <a:solidFill>
                    <a:srgbClr val="000000"/>
                  </a:solidFill>
                  <a:latin typeface="LM Mono 12"/>
                </a:rPr>
                <a:t>&lt;physvol</a:t>
              </a:r>
              <a:endParaRPr b="0" lang="en-US" sz="2600" spc="-1" strike="noStrike">
                <a:solidFill>
                  <a:srgbClr val="000000"/>
                </a:solidFill>
                <a:latin typeface="Arial"/>
              </a:endParaRPr>
            </a:p>
          </p:txBody>
        </p:sp>
        <p:sp>
          <p:nvSpPr>
            <p:cNvPr id="250" name=""/>
            <p:cNvSpPr/>
            <p:nvPr/>
          </p:nvSpPr>
          <p:spPr>
            <a:xfrm>
              <a:off x="495360" y="4130280"/>
              <a:ext cx="2104920" cy="64188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251" name=""/>
            <p:cNvSpPr/>
            <p:nvPr/>
          </p:nvSpPr>
          <p:spPr>
            <a:xfrm flipV="1">
              <a:off x="2685960" y="4496040"/>
              <a:ext cx="676440" cy="9360"/>
            </a:xfrm>
            <a:prstGeom prst="line">
              <a:avLst/>
            </a:prstGeom>
            <a:ln w="0">
              <a:solidFill>
                <a:srgbClr val="3465a4"/>
              </a:solidFill>
              <a:tailEnd len="med" type="triangle" w="med"/>
            </a:ln>
          </p:spPr>
          <p:style>
            <a:lnRef idx="0"/>
            <a:fillRef idx="0"/>
            <a:effectRef idx="0"/>
            <a:fontRef idx="minor"/>
          </p:style>
          <p:txBody>
            <a:bodyPr lIns="90000" rIns="90000" tIns="-35640" bIns="-35640" anchor="ctr">
              <a:noAutofit/>
            </a:bodyPr>
            <a:p>
              <a:endParaRPr b="1" lang="en-US" sz="1800" spc="-1" strike="noStrike">
                <a:solidFill>
                  <a:srgbClr val="ffffff"/>
                </a:solidFill>
                <a:latin typeface="Arial"/>
              </a:endParaRPr>
            </a:p>
          </p:txBody>
        </p:sp>
      </p:grpSp>
      <p:sp>
        <p:nvSpPr>
          <p:cNvPr id="252" name=""/>
          <p:cNvSpPr txBox="1"/>
          <p:nvPr/>
        </p:nvSpPr>
        <p:spPr>
          <a:xfrm>
            <a:off x="0" y="9860400"/>
            <a:ext cx="3832560" cy="427320"/>
          </a:xfrm>
          <a:prstGeom prst="rect">
            <a:avLst/>
          </a:prstGeom>
          <a:noFill/>
          <a:ln w="0">
            <a:noFill/>
          </a:ln>
        </p:spPr>
        <p:txBody>
          <a:bodyPr lIns="90000" rIns="90000" tIns="45000" bIns="45000" anchor="t">
            <a:noAutofit/>
          </a:bodyPr>
          <a:p>
            <a:fld id="{6EA17934-FB4B-4917-AF4E-0E4C3AD1BBAF}"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93B5C9EF-42C8-411D-8103-E9938DE95DB6}"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 name="" descr=""/>
          <p:cNvPicPr/>
          <p:nvPr/>
        </p:nvPicPr>
        <p:blipFill>
          <a:blip r:embed="rId1"/>
          <a:srcRect l="0" t="0" r="0" b="5090"/>
          <a:stretch/>
        </p:blipFill>
        <p:spPr>
          <a:xfrm>
            <a:off x="28800" y="369720"/>
            <a:ext cx="18287280" cy="9762840"/>
          </a:xfrm>
          <a:prstGeom prst="rect">
            <a:avLst/>
          </a:prstGeom>
          <a:ln w="0">
            <a:noFill/>
          </a:ln>
        </p:spPr>
      </p:pic>
      <p:sp>
        <p:nvSpPr>
          <p:cNvPr id="254" name=""/>
          <p:cNvSpPr txBox="1"/>
          <p:nvPr/>
        </p:nvSpPr>
        <p:spPr>
          <a:xfrm>
            <a:off x="5857920" y="95400"/>
            <a:ext cx="7552440" cy="602280"/>
          </a:xfrm>
          <a:prstGeom prst="rect">
            <a:avLst/>
          </a:prstGeom>
          <a:solidFill>
            <a:srgbClr val="729fcf"/>
          </a:solidFill>
          <a:ln w="0">
            <a:noFill/>
          </a:ln>
        </p:spPr>
        <p:txBody>
          <a:bodyPr lIns="90000" rIns="90000" tIns="45000" bIns="45000" anchor="t">
            <a:noAutofit/>
          </a:bodyPr>
          <a:p>
            <a:r>
              <a:rPr b="0" lang="en-US" sz="3600" spc="-1" strike="noStrike">
                <a:solidFill>
                  <a:srgbClr val="000000"/>
                </a:solidFill>
                <a:latin typeface="Arial"/>
              </a:rPr>
              <a:t>Materials can be added in two ways:</a:t>
            </a:r>
            <a:endParaRPr b="0" lang="en-US" sz="3600" spc="-1" strike="noStrike">
              <a:solidFill>
                <a:srgbClr val="000000"/>
              </a:solidFill>
              <a:latin typeface="Arial"/>
            </a:endParaRPr>
          </a:p>
        </p:txBody>
      </p:sp>
      <p:sp>
        <p:nvSpPr>
          <p:cNvPr id="255" name=""/>
          <p:cNvSpPr txBox="1"/>
          <p:nvPr/>
        </p:nvSpPr>
        <p:spPr>
          <a:xfrm>
            <a:off x="3758760" y="7670160"/>
            <a:ext cx="564588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1) From drop list in ‘material’ property</a:t>
            </a:r>
            <a:endParaRPr b="0" lang="en-US" sz="2600" spc="-1" strike="noStrike">
              <a:solidFill>
                <a:srgbClr val="000000"/>
              </a:solidFill>
              <a:latin typeface="Arial"/>
            </a:endParaRPr>
          </a:p>
        </p:txBody>
      </p:sp>
      <p:sp>
        <p:nvSpPr>
          <p:cNvPr id="256" name=""/>
          <p:cNvSpPr/>
          <p:nvPr/>
        </p:nvSpPr>
        <p:spPr>
          <a:xfrm>
            <a:off x="818280" y="7045560"/>
            <a:ext cx="2382120" cy="196524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257" name=""/>
          <p:cNvSpPr txBox="1"/>
          <p:nvPr/>
        </p:nvSpPr>
        <p:spPr>
          <a:xfrm>
            <a:off x="0" y="9860400"/>
            <a:ext cx="3832560" cy="427320"/>
          </a:xfrm>
          <a:prstGeom prst="rect">
            <a:avLst/>
          </a:prstGeom>
          <a:noFill/>
          <a:ln w="0">
            <a:noFill/>
          </a:ln>
        </p:spPr>
        <p:txBody>
          <a:bodyPr lIns="90000" rIns="90000" tIns="45000" bIns="45000" anchor="t">
            <a:noAutofit/>
          </a:bodyPr>
          <a:p>
            <a:fld id="{E36A9F82-C5BE-4808-9E4E-F23F4E88213E}"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2BA27E07-2023-459E-9127-4E69EDB39680}"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
          <p:cNvSpPr txBox="1"/>
          <p:nvPr/>
        </p:nvSpPr>
        <p:spPr>
          <a:xfrm>
            <a:off x="819000" y="2448000"/>
            <a:ext cx="16573680" cy="4315680"/>
          </a:xfrm>
          <a:prstGeom prst="rect">
            <a:avLst/>
          </a:prstGeom>
          <a:noFill/>
          <a:ln w="0">
            <a:noFill/>
          </a:ln>
        </p:spPr>
        <p:txBody>
          <a:bodyPr lIns="90000" rIns="90000" tIns="45000" bIns="45000" anchor="t">
            <a:noAutofit/>
          </a:bodyPr>
          <a:p>
            <a:r>
              <a:rPr b="0" lang="en-US" sz="2600" spc="-1" strike="noStrike">
                <a:solidFill>
                  <a:srgbClr val="ffffff"/>
                </a:solidFill>
                <a:latin typeface="DejaVu Sans"/>
              </a:rPr>
              <a:t>GDML: Geometry Description Markup Language.</a:t>
            </a:r>
            <a:endParaRPr b="0" lang="en-US" sz="2600" spc="-1" strike="noStrike">
              <a:solidFill>
                <a:srgbClr val="ffffff"/>
              </a:solidFill>
              <a:latin typeface="Arial"/>
            </a:endParaRPr>
          </a:p>
          <a:p>
            <a:endParaRPr b="0" lang="en-US" sz="2600" spc="-1" strike="noStrike">
              <a:solidFill>
                <a:srgbClr val="ffffff"/>
              </a:solidFill>
              <a:latin typeface="Arial"/>
            </a:endParaRPr>
          </a:p>
          <a:p>
            <a:pPr marL="216000" indent="-216000">
              <a:buClr>
                <a:srgbClr val="ffffff"/>
              </a:buClr>
              <a:buSzPct val="45000"/>
              <a:buFont typeface="Wingdings" charset="2"/>
              <a:buChar char=""/>
            </a:pPr>
            <a:r>
              <a:rPr b="0" lang="en-US" sz="2600" spc="-1" strike="noStrike">
                <a:solidFill>
                  <a:srgbClr val="ffffff"/>
                </a:solidFill>
                <a:latin typeface="DejaVu Sans"/>
              </a:rPr>
              <a:t>A specialized XML-based language designed for describing the geometries of detectors for physics experiments.</a:t>
            </a:r>
            <a:endParaRPr b="0" lang="en-US" sz="2600" spc="-1" strike="noStrike">
              <a:solidFill>
                <a:srgbClr val="ffffff"/>
              </a:solidFill>
              <a:latin typeface="Arial"/>
            </a:endParaRPr>
          </a:p>
          <a:p>
            <a:pPr marL="216000" indent="-216000">
              <a:buClr>
                <a:srgbClr val="ffffff"/>
              </a:buClr>
              <a:buSzPct val="45000"/>
              <a:buFont typeface="Wingdings" charset="2"/>
              <a:buChar char=""/>
            </a:pPr>
            <a:endParaRPr b="0" lang="en-US" sz="2600" spc="-1" strike="noStrike">
              <a:solidFill>
                <a:srgbClr val="ffffff"/>
              </a:solidFill>
              <a:latin typeface="Arial"/>
            </a:endParaRPr>
          </a:p>
          <a:p>
            <a:pPr marL="216000" indent="-216000">
              <a:buClr>
                <a:srgbClr val="ffffff"/>
              </a:buClr>
              <a:buSzPct val="45000"/>
              <a:buFont typeface="Wingdings" charset="2"/>
              <a:buChar char=""/>
            </a:pPr>
            <a:r>
              <a:rPr b="0" lang="en-US" sz="2600" spc="-1" strike="noStrike">
                <a:solidFill>
                  <a:srgbClr val="ffffff"/>
                </a:solidFill>
                <a:latin typeface="DejaVu Sans"/>
              </a:rPr>
              <a:t>Integrated into Geant4 since release 9.2</a:t>
            </a:r>
            <a:endParaRPr b="0" lang="en-US" sz="2600" spc="-1" strike="noStrike">
              <a:solidFill>
                <a:srgbClr val="ffffff"/>
              </a:solidFill>
              <a:latin typeface="Arial"/>
            </a:endParaRPr>
          </a:p>
          <a:p>
            <a:pPr marL="216000" indent="-216000">
              <a:buClr>
                <a:srgbClr val="ffffff"/>
              </a:buClr>
              <a:buSzPct val="45000"/>
              <a:buFont typeface="Wingdings" charset="2"/>
              <a:buChar char=""/>
            </a:pPr>
            <a:endParaRPr b="0" lang="en-US" sz="2600" spc="-1" strike="noStrike">
              <a:solidFill>
                <a:srgbClr val="ffffff"/>
              </a:solidFill>
              <a:latin typeface="Arial"/>
            </a:endParaRPr>
          </a:p>
          <a:p>
            <a:pPr marL="216000" indent="-216000">
              <a:buClr>
                <a:srgbClr val="ffffff"/>
              </a:buClr>
              <a:buSzPct val="45000"/>
              <a:buFont typeface="Wingdings" charset="2"/>
              <a:buChar char=""/>
            </a:pPr>
            <a:r>
              <a:rPr b="0" lang="en-US" sz="2600" spc="-1" strike="noStrike">
                <a:solidFill>
                  <a:srgbClr val="ffffff"/>
                </a:solidFill>
                <a:latin typeface="DejaVu Sans"/>
              </a:rPr>
              <a:t>Need to set GEANT4_USE_GDML = 1 when compiling</a:t>
            </a:r>
            <a:endParaRPr b="0" lang="en-US" sz="2600" spc="-1" strike="noStrike">
              <a:solidFill>
                <a:srgbClr val="ffffff"/>
              </a:solidFill>
              <a:latin typeface="Arial"/>
            </a:endParaRPr>
          </a:p>
          <a:p>
            <a:pPr marL="216000" indent="-216000">
              <a:buClr>
                <a:srgbClr val="ffffff"/>
              </a:buClr>
              <a:buSzPct val="45000"/>
              <a:buFont typeface="Wingdings" charset="2"/>
              <a:buChar char=""/>
            </a:pPr>
            <a:endParaRPr b="0" lang="en-US" sz="2600" spc="-1" strike="noStrike">
              <a:solidFill>
                <a:srgbClr val="ffffff"/>
              </a:solidFill>
              <a:latin typeface="Arial"/>
            </a:endParaRPr>
          </a:p>
          <a:p>
            <a:pPr marL="216000" indent="-216000">
              <a:buClr>
                <a:srgbClr val="ffffff"/>
              </a:buClr>
              <a:buSzPct val="45000"/>
              <a:buFont typeface="Wingdings" charset="2"/>
              <a:buChar char=""/>
            </a:pPr>
            <a:r>
              <a:rPr b="0" lang="en-US" sz="2600" spc="-1" strike="noStrike">
                <a:solidFill>
                  <a:srgbClr val="ffffff"/>
                </a:solidFill>
                <a:latin typeface="DejaVu Sans"/>
              </a:rPr>
              <a:t>GDML Workbench: A tool for importing GDML files into  (Free)CAD geometries and exporting FreeCAD geometries to GDML</a:t>
            </a:r>
            <a:endParaRPr b="0" lang="en-US" sz="2600" spc="-1" strike="noStrike">
              <a:solidFill>
                <a:srgbClr val="ffffff"/>
              </a:solidFill>
              <a:latin typeface="Arial"/>
            </a:endParaRPr>
          </a:p>
        </p:txBody>
      </p:sp>
      <p:sp>
        <p:nvSpPr>
          <p:cNvPr id="126" name="PlaceHolder 1"/>
          <p:cNvSpPr>
            <a:spLocks noGrp="1"/>
          </p:cNvSpPr>
          <p:nvPr>
            <p:ph type="title"/>
          </p:nvPr>
        </p:nvSpPr>
        <p:spPr>
          <a:xfrm>
            <a:off x="5472720" y="314280"/>
            <a:ext cx="7342560" cy="914400"/>
          </a:xfrm>
          <a:prstGeom prst="rect">
            <a:avLst/>
          </a:prstGeom>
          <a:gradFill rotWithShape="0">
            <a:gsLst>
              <a:gs pos="0">
                <a:srgbClr val="ffff00"/>
              </a:gs>
              <a:gs pos="100000">
                <a:srgbClr val="ffffff"/>
              </a:gs>
            </a:gsLst>
            <a:lin ang="5400000"/>
          </a:gradFill>
          <a:ln w="12600">
            <a:noFill/>
          </a:ln>
        </p:spPr>
        <p:txBody>
          <a:bodyPr lIns="50760" rIns="50760" tIns="50760" bIns="50760" anchor="ctr">
            <a:noAutofit/>
          </a:bodyPr>
          <a:p>
            <a:pPr indent="0" algn="ctr">
              <a:lnSpc>
                <a:spcPct val="100000"/>
              </a:lnSpc>
              <a:buNone/>
              <a:tabLst>
                <a:tab algn="l" pos="0"/>
              </a:tabLst>
            </a:pPr>
            <a:r>
              <a:rPr b="0" lang="en-US" sz="3600" spc="-1" strike="noStrike">
                <a:solidFill>
                  <a:srgbClr val="000000"/>
                </a:solidFill>
                <a:latin typeface="DejaVu Sans"/>
                <a:ea typeface="Helvetica Light"/>
              </a:rPr>
              <a:t>GDML</a:t>
            </a:r>
            <a:endParaRPr b="0" lang="en-US" sz="3600" spc="-1" strike="noStrike">
              <a:solidFill>
                <a:srgbClr val="ffffff"/>
              </a:solidFill>
              <a:latin typeface="Helvetica Light"/>
            </a:endParaRPr>
          </a:p>
        </p:txBody>
      </p:sp>
      <p:sp>
        <p:nvSpPr>
          <p:cNvPr id="127" name=""/>
          <p:cNvSpPr txBox="1"/>
          <p:nvPr/>
        </p:nvSpPr>
        <p:spPr>
          <a:xfrm>
            <a:off x="0" y="9859680"/>
            <a:ext cx="3832560" cy="427320"/>
          </a:xfrm>
          <a:prstGeom prst="rect">
            <a:avLst/>
          </a:prstGeom>
          <a:noFill/>
          <a:ln w="0">
            <a:noFill/>
          </a:ln>
        </p:spPr>
        <p:txBody>
          <a:bodyPr lIns="90000" rIns="90000" tIns="45000" bIns="45000" anchor="t">
            <a:noAutofit/>
          </a:bodyPr>
          <a:p>
            <a:fld id="{876B6568-87F4-4A22-8264-D4A709621808}"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3" name="PlaceHolder 2"/>
          <p:cNvSpPr>
            <a:spLocks noGrp="1"/>
          </p:cNvSpPr>
          <p:nvPr>
            <p:ph type="sldNum" idx="1"/>
          </p:nvPr>
        </p:nvSpPr>
        <p:spPr/>
        <p:txBody>
          <a:bodyPr/>
          <a:p>
            <a:fld id="{7AE40AA4-3C75-4F17-9E6A-A387E447D4FE}"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 descr=""/>
          <p:cNvPicPr/>
          <p:nvPr/>
        </p:nvPicPr>
        <p:blipFill>
          <a:blip r:embed="rId1"/>
          <a:stretch/>
        </p:blipFill>
        <p:spPr>
          <a:xfrm>
            <a:off x="28800" y="9720"/>
            <a:ext cx="18287280" cy="10286640"/>
          </a:xfrm>
          <a:prstGeom prst="rect">
            <a:avLst/>
          </a:prstGeom>
          <a:ln w="0">
            <a:noFill/>
          </a:ln>
        </p:spPr>
      </p:pic>
      <p:sp>
        <p:nvSpPr>
          <p:cNvPr id="259" name=""/>
          <p:cNvSpPr txBox="1"/>
          <p:nvPr/>
        </p:nvSpPr>
        <p:spPr>
          <a:xfrm>
            <a:off x="5857920" y="95400"/>
            <a:ext cx="7552440" cy="602280"/>
          </a:xfrm>
          <a:prstGeom prst="rect">
            <a:avLst/>
          </a:prstGeom>
          <a:solidFill>
            <a:srgbClr val="729fcf"/>
          </a:solidFill>
          <a:ln w="0">
            <a:noFill/>
          </a:ln>
        </p:spPr>
        <p:txBody>
          <a:bodyPr lIns="90000" rIns="90000" tIns="45000" bIns="45000" anchor="t">
            <a:noAutofit/>
          </a:bodyPr>
          <a:p>
            <a:r>
              <a:rPr b="0" lang="en-US" sz="3600" spc="-1" strike="noStrike">
                <a:solidFill>
                  <a:srgbClr val="000000"/>
                </a:solidFill>
                <a:latin typeface="Arial"/>
              </a:rPr>
              <a:t>Materials can be added in two ways:</a:t>
            </a:r>
            <a:endParaRPr b="0" lang="en-US" sz="3600" spc="-1" strike="noStrike">
              <a:solidFill>
                <a:srgbClr val="000000"/>
              </a:solidFill>
              <a:latin typeface="Arial"/>
            </a:endParaRPr>
          </a:p>
        </p:txBody>
      </p:sp>
      <p:sp>
        <p:nvSpPr>
          <p:cNvPr id="260" name=""/>
          <p:cNvSpPr txBox="1"/>
          <p:nvPr/>
        </p:nvSpPr>
        <p:spPr>
          <a:xfrm>
            <a:off x="4478760" y="1874160"/>
            <a:ext cx="4274640" cy="2673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2) Using ‘set material’ icon.</a:t>
            </a:r>
            <a:endParaRPr b="0" lang="en-US" sz="2600" spc="-1" strike="noStrike">
              <a:solidFill>
                <a:srgbClr val="000000"/>
              </a:solidFill>
              <a:latin typeface="Arial"/>
            </a:endParaRPr>
          </a:p>
          <a:p>
            <a:endParaRPr b="0" lang="en-US" sz="2600" spc="-1" strike="noStrike">
              <a:solidFill>
                <a:srgbClr val="000000"/>
              </a:solidFill>
              <a:latin typeface="Arial"/>
            </a:endParaRPr>
          </a:p>
          <a:p>
            <a:r>
              <a:rPr b="0" lang="en-US" sz="2600" spc="-1" strike="noStrike">
                <a:solidFill>
                  <a:srgbClr val="000000"/>
                </a:solidFill>
                <a:latin typeface="Arial"/>
              </a:rPr>
              <a:t>Allows incremental search</a:t>
            </a:r>
            <a:endParaRPr b="0" lang="en-US" sz="2600" spc="-1" strike="noStrike">
              <a:solidFill>
                <a:srgbClr val="000000"/>
              </a:solidFill>
              <a:latin typeface="Arial"/>
            </a:endParaRPr>
          </a:p>
          <a:p>
            <a:endParaRPr b="0" lang="en-US" sz="2600" spc="-1" strike="noStrike">
              <a:solidFill>
                <a:srgbClr val="000000"/>
              </a:solidFill>
              <a:latin typeface="Arial"/>
            </a:endParaRPr>
          </a:p>
          <a:p>
            <a:r>
              <a:rPr b="0" lang="en-US" sz="2600" spc="-1" strike="noStrike">
                <a:solidFill>
                  <a:srgbClr val="000000"/>
                </a:solidFill>
                <a:latin typeface="Arial"/>
              </a:rPr>
              <a:t>Allows adding material property to non-GDML solids.</a:t>
            </a:r>
            <a:endParaRPr b="0" lang="en-US" sz="2600" spc="-1" strike="noStrike">
              <a:solidFill>
                <a:srgbClr val="000000"/>
              </a:solidFill>
              <a:latin typeface="Arial"/>
            </a:endParaRPr>
          </a:p>
        </p:txBody>
      </p:sp>
      <p:sp>
        <p:nvSpPr>
          <p:cNvPr id="261" name=""/>
          <p:cNvSpPr/>
          <p:nvPr/>
        </p:nvSpPr>
        <p:spPr>
          <a:xfrm>
            <a:off x="7572240" y="823320"/>
            <a:ext cx="219240" cy="23292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262" name=""/>
          <p:cNvSpPr/>
          <p:nvPr/>
        </p:nvSpPr>
        <p:spPr>
          <a:xfrm>
            <a:off x="999000" y="797040"/>
            <a:ext cx="3077640" cy="218448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263" name=""/>
          <p:cNvSpPr/>
          <p:nvPr/>
        </p:nvSpPr>
        <p:spPr>
          <a:xfrm flipH="1">
            <a:off x="4172040" y="1171800"/>
            <a:ext cx="3476520" cy="571320"/>
          </a:xfrm>
          <a:prstGeom prst="line">
            <a:avLst/>
          </a:prstGeom>
          <a:ln w="36720">
            <a:solidFill>
              <a:srgbClr val="ff0000"/>
            </a:solidFill>
            <a:round/>
            <a:tailEnd len="med" type="triangle" w="me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264" name=""/>
          <p:cNvSpPr txBox="1"/>
          <p:nvPr/>
        </p:nvSpPr>
        <p:spPr>
          <a:xfrm>
            <a:off x="0" y="9860400"/>
            <a:ext cx="3832560" cy="427320"/>
          </a:xfrm>
          <a:prstGeom prst="rect">
            <a:avLst/>
          </a:prstGeom>
          <a:noFill/>
          <a:ln w="0">
            <a:noFill/>
          </a:ln>
        </p:spPr>
        <p:txBody>
          <a:bodyPr lIns="90000" rIns="90000" tIns="45000" bIns="45000" anchor="t">
            <a:noAutofit/>
          </a:bodyPr>
          <a:p>
            <a:fld id="{942547BF-B7B9-4759-87AE-8747817844C4}"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AAC2B006-05A2-476F-99F6-867521458A09}"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5" name="" descr=""/>
          <p:cNvPicPr/>
          <p:nvPr/>
        </p:nvPicPr>
        <p:blipFill>
          <a:blip r:embed="rId1"/>
          <a:stretch/>
        </p:blipFill>
        <p:spPr>
          <a:xfrm>
            <a:off x="28440" y="81720"/>
            <a:ext cx="18287640" cy="10142280"/>
          </a:xfrm>
          <a:prstGeom prst="rect">
            <a:avLst/>
          </a:prstGeom>
          <a:ln w="0">
            <a:noFill/>
          </a:ln>
        </p:spPr>
      </p:pic>
      <p:sp>
        <p:nvSpPr>
          <p:cNvPr id="266" name=""/>
          <p:cNvSpPr txBox="1"/>
          <p:nvPr/>
        </p:nvSpPr>
        <p:spPr>
          <a:xfrm>
            <a:off x="5202720" y="2074320"/>
            <a:ext cx="10408680" cy="6336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pPr marL="216000" indent="-216000">
              <a:buClr>
                <a:srgbClr val="ffffff"/>
              </a:buClr>
              <a:buSzPct val="45000"/>
              <a:buFont typeface="Wingdings" charset="2"/>
              <a:buChar char=""/>
            </a:pPr>
            <a:r>
              <a:rPr b="0" lang="en-US" sz="2600" spc="-1" strike="noStrike">
                <a:solidFill>
                  <a:srgbClr val="000000"/>
                </a:solidFill>
                <a:latin typeface="Arial"/>
              </a:rPr>
              <a:t>When a new document is created, a file supplied with the GDML Workbench (Geant4Materials.xml) is loaded. This file contains the Geant4 and NIST list of materials. The materials are displayed as a group with subgroups in the FreeCAD document.</a:t>
            </a:r>
            <a:br>
              <a:rPr sz="2600"/>
            </a:br>
            <a:r>
              <a:rPr b="0" lang="en-US" sz="2600" spc="-1" strike="noStrike">
                <a:solidFill>
                  <a:srgbClr val="000000"/>
                </a:solidFill>
                <a:latin typeface="Arial"/>
              </a:rPr>
              <a:t> </a:t>
            </a:r>
            <a:endParaRPr b="0" lang="en-US" sz="2600" spc="-1" strike="noStrike">
              <a:solidFill>
                <a:srgbClr val="000000"/>
              </a:solidFill>
              <a:latin typeface="Arial"/>
            </a:endParaRPr>
          </a:p>
          <a:p>
            <a:pPr marL="216000" indent="-216000">
              <a:buClr>
                <a:srgbClr val="ffffff"/>
              </a:buClr>
              <a:buSzPct val="45000"/>
              <a:buFont typeface="Wingdings" charset="2"/>
              <a:buChar char=""/>
            </a:pPr>
            <a:r>
              <a:rPr b="0" lang="en-US" sz="2600" spc="-1" strike="noStrike">
                <a:solidFill>
                  <a:srgbClr val="000000"/>
                </a:solidFill>
                <a:latin typeface="Arial"/>
              </a:rPr>
              <a:t>At present new materials cannot be defined from within the GDML Workbench</a:t>
            </a:r>
            <a:endParaRPr b="0" lang="en-US" sz="2600" spc="-1" strike="noStrike">
              <a:solidFill>
                <a:srgbClr val="000000"/>
              </a:solidFill>
              <a:latin typeface="Arial"/>
            </a:endParaRPr>
          </a:p>
          <a:p>
            <a:pPr marL="216000" indent="-216000">
              <a:buClr>
                <a:srgbClr val="ffffff"/>
              </a:buClr>
              <a:buSzPct val="45000"/>
              <a:buFont typeface="Wingdings" charset="2"/>
              <a:buChar char=""/>
            </a:pPr>
            <a:endParaRPr b="0" lang="en-US" sz="2600" spc="-1" strike="noStrike">
              <a:solidFill>
                <a:srgbClr val="000000"/>
              </a:solidFill>
              <a:latin typeface="Arial"/>
            </a:endParaRPr>
          </a:p>
          <a:p>
            <a:pPr marL="216000" indent="-216000">
              <a:lnSpc>
                <a:spcPct val="100000"/>
              </a:lnSpc>
              <a:buClr>
                <a:srgbClr val="ffffff"/>
              </a:buClr>
              <a:buSzPct val="45000"/>
              <a:buFont typeface="Wingdings" charset="2"/>
              <a:buChar char=""/>
            </a:pPr>
            <a:r>
              <a:rPr b="0" lang="en-US" sz="2600" spc="-1" strike="noStrike">
                <a:solidFill>
                  <a:srgbClr val="000000"/>
                </a:solidFill>
                <a:latin typeface="Arial"/>
                <a:ea typeface="Noto Sans CJK SC"/>
              </a:rPr>
              <a:t>New materials can be added directly to the supplied </a:t>
            </a:r>
            <a:r>
              <a:rPr b="0" lang="en-US" sz="2600" spc="-1" strike="noStrike">
                <a:solidFill>
                  <a:srgbClr val="000000"/>
                </a:solidFill>
                <a:latin typeface="Arial"/>
              </a:rPr>
              <a:t>Geant4Materials.xml file, or read by opening or importing a user supplied gdml file.</a:t>
            </a:r>
            <a:br>
              <a:rPr sz="2600"/>
            </a:br>
            <a:r>
              <a:rPr b="0" lang="en-US" sz="2600" spc="-1" strike="noStrike">
                <a:solidFill>
                  <a:srgbClr val="000000"/>
                </a:solidFill>
                <a:latin typeface="Arial"/>
              </a:rPr>
              <a:t> </a:t>
            </a:r>
            <a:endParaRPr b="0" lang="en-US" sz="2600" spc="-1" strike="noStrike">
              <a:solidFill>
                <a:srgbClr val="000000"/>
              </a:solidFill>
              <a:latin typeface="Arial"/>
            </a:endParaRPr>
          </a:p>
          <a:p>
            <a:pPr marL="216000" indent="-216000">
              <a:lnSpc>
                <a:spcPct val="100000"/>
              </a:lnSpc>
              <a:buClr>
                <a:srgbClr val="ffffff"/>
              </a:buClr>
              <a:buSzPct val="45000"/>
              <a:buFont typeface="Wingdings" charset="2"/>
              <a:buChar char=""/>
            </a:pPr>
            <a:r>
              <a:rPr b="0" lang="en-US" sz="2600" spc="-1" strike="noStrike">
                <a:solidFill>
                  <a:srgbClr val="000000"/>
                </a:solidFill>
                <a:latin typeface="Arial"/>
              </a:rPr>
              <a:t>Opening a gdml file creates a new document; importing it adds its contents to the currently open document</a:t>
            </a:r>
            <a:endParaRPr b="0" lang="en-US" sz="2600" spc="-1" strike="noStrike">
              <a:solidFill>
                <a:srgbClr val="000000"/>
              </a:solidFill>
              <a:latin typeface="Arial"/>
            </a:endParaRPr>
          </a:p>
        </p:txBody>
      </p:sp>
      <p:sp>
        <p:nvSpPr>
          <p:cNvPr id="267" name=""/>
          <p:cNvSpPr/>
          <p:nvPr/>
        </p:nvSpPr>
        <p:spPr>
          <a:xfrm>
            <a:off x="303840" y="2168640"/>
            <a:ext cx="2572560" cy="529920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268" name=""/>
          <p:cNvSpPr txBox="1"/>
          <p:nvPr/>
        </p:nvSpPr>
        <p:spPr>
          <a:xfrm>
            <a:off x="8125560" y="419400"/>
            <a:ext cx="2036880" cy="602280"/>
          </a:xfrm>
          <a:prstGeom prst="rect">
            <a:avLst/>
          </a:prstGeom>
          <a:solidFill>
            <a:srgbClr val="000080"/>
          </a:solidFill>
          <a:ln w="0">
            <a:noFill/>
          </a:ln>
        </p:spPr>
        <p:txBody>
          <a:bodyPr lIns="90000" rIns="90000" tIns="45000" bIns="45000" anchor="t">
            <a:noAutofit/>
          </a:bodyPr>
          <a:p>
            <a:r>
              <a:rPr b="0" lang="en-US" sz="3600" spc="-1" strike="noStrike">
                <a:solidFill>
                  <a:srgbClr val="ffffff"/>
                </a:solidFill>
                <a:latin typeface="Arial"/>
              </a:rPr>
              <a:t>Materials</a:t>
            </a:r>
            <a:endParaRPr b="0" lang="en-US" sz="3600" spc="-1" strike="noStrike">
              <a:solidFill>
                <a:srgbClr val="ffffff"/>
              </a:solidFill>
              <a:latin typeface="Arial"/>
            </a:endParaRPr>
          </a:p>
        </p:txBody>
      </p:sp>
      <p:sp>
        <p:nvSpPr>
          <p:cNvPr id="269" name=""/>
          <p:cNvSpPr txBox="1"/>
          <p:nvPr/>
        </p:nvSpPr>
        <p:spPr>
          <a:xfrm>
            <a:off x="0" y="9860400"/>
            <a:ext cx="3832560" cy="427320"/>
          </a:xfrm>
          <a:prstGeom prst="rect">
            <a:avLst/>
          </a:prstGeom>
          <a:noFill/>
          <a:ln w="0">
            <a:noFill/>
          </a:ln>
        </p:spPr>
        <p:txBody>
          <a:bodyPr lIns="90000" rIns="90000" tIns="45000" bIns="45000" anchor="t">
            <a:noAutofit/>
          </a:bodyPr>
          <a:p>
            <a:fld id="{F2997961-6ADD-4824-9E7F-01C2AD13261D}"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D4B0B7B3-C875-4EAE-AC46-917138BE7DF9}"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 descr=""/>
          <p:cNvPicPr/>
          <p:nvPr/>
        </p:nvPicPr>
        <p:blipFill>
          <a:blip r:embed="rId1"/>
          <a:stretch/>
        </p:blipFill>
        <p:spPr>
          <a:xfrm>
            <a:off x="-406440" y="-371520"/>
            <a:ext cx="19087200" cy="11134440"/>
          </a:xfrm>
          <a:prstGeom prst="rect">
            <a:avLst/>
          </a:prstGeom>
          <a:ln w="0">
            <a:noFill/>
          </a:ln>
        </p:spPr>
      </p:pic>
      <p:sp>
        <p:nvSpPr>
          <p:cNvPr id="271" name=""/>
          <p:cNvSpPr txBox="1"/>
          <p:nvPr/>
        </p:nvSpPr>
        <p:spPr>
          <a:xfrm>
            <a:off x="10264320" y="1755720"/>
            <a:ext cx="7480800" cy="170208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Can add booleans (Cuts, Intersections, Unions) of inserted solids: select two solids then select the operation using the icons above.</a:t>
            </a:r>
            <a:endParaRPr b="0" lang="en-US" sz="2600" spc="-1" strike="noStrike">
              <a:solidFill>
                <a:srgbClr val="000000"/>
              </a:solidFill>
              <a:latin typeface="Arial"/>
            </a:endParaRPr>
          </a:p>
          <a:p>
            <a:endParaRPr b="0" lang="en-US" sz="2600" spc="-1" strike="noStrike">
              <a:solidFill>
                <a:srgbClr val="000000"/>
              </a:solidFill>
              <a:latin typeface="Arial"/>
            </a:endParaRPr>
          </a:p>
        </p:txBody>
      </p:sp>
      <p:sp>
        <p:nvSpPr>
          <p:cNvPr id="272" name=""/>
          <p:cNvSpPr/>
          <p:nvPr/>
        </p:nvSpPr>
        <p:spPr>
          <a:xfrm>
            <a:off x="12763440" y="804960"/>
            <a:ext cx="800280" cy="28116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273" name=""/>
          <p:cNvSpPr txBox="1"/>
          <p:nvPr/>
        </p:nvSpPr>
        <p:spPr>
          <a:xfrm>
            <a:off x="0" y="9860400"/>
            <a:ext cx="3832560" cy="427320"/>
          </a:xfrm>
          <a:prstGeom prst="rect">
            <a:avLst/>
          </a:prstGeom>
          <a:noFill/>
          <a:ln w="0">
            <a:noFill/>
          </a:ln>
        </p:spPr>
        <p:txBody>
          <a:bodyPr lIns="90000" rIns="90000" tIns="45000" bIns="45000" anchor="t">
            <a:noAutofit/>
          </a:bodyPr>
          <a:p>
            <a:fld id="{CCB42BF4-D8B9-4C69-A669-C034725EF561}"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318E5896-751D-4475-8CB8-30DF4C5E27CB}"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 descr=""/>
          <p:cNvPicPr/>
          <p:nvPr/>
        </p:nvPicPr>
        <p:blipFill>
          <a:blip r:embed="rId1"/>
          <a:srcRect l="2327" t="3516" r="2331" b="4908"/>
          <a:stretch/>
        </p:blipFill>
        <p:spPr>
          <a:xfrm>
            <a:off x="533880" y="867240"/>
            <a:ext cx="17220600" cy="9419760"/>
          </a:xfrm>
          <a:prstGeom prst="rect">
            <a:avLst/>
          </a:prstGeom>
          <a:ln w="0">
            <a:noFill/>
          </a:ln>
        </p:spPr>
      </p:pic>
      <p:sp>
        <p:nvSpPr>
          <p:cNvPr id="275" name=""/>
          <p:cNvSpPr txBox="1"/>
          <p:nvPr/>
        </p:nvSpPr>
        <p:spPr>
          <a:xfrm>
            <a:off x="6068160" y="264960"/>
            <a:ext cx="6151680" cy="602280"/>
          </a:xfrm>
          <a:prstGeom prst="rect">
            <a:avLst/>
          </a:prstGeom>
          <a:noFill/>
          <a:ln w="0">
            <a:noFill/>
          </a:ln>
        </p:spPr>
        <p:txBody>
          <a:bodyPr lIns="90000" rIns="90000" tIns="45000" bIns="45000" anchor="t">
            <a:noAutofit/>
          </a:bodyPr>
          <a:p>
            <a:r>
              <a:rPr b="0" lang="en-US" sz="3600" spc="-1" strike="noStrike">
                <a:solidFill>
                  <a:srgbClr val="ffffff"/>
                </a:solidFill>
                <a:latin typeface="Arial"/>
              </a:rPr>
              <a:t>Export the document to gdml:</a:t>
            </a:r>
            <a:endParaRPr b="0" lang="en-US" sz="3600" spc="-1" strike="noStrike">
              <a:solidFill>
                <a:srgbClr val="ffffff"/>
              </a:solidFill>
              <a:latin typeface="Arial"/>
            </a:endParaRPr>
          </a:p>
        </p:txBody>
      </p:sp>
      <p:sp>
        <p:nvSpPr>
          <p:cNvPr id="276" name=""/>
          <p:cNvSpPr txBox="1"/>
          <p:nvPr/>
        </p:nvSpPr>
        <p:spPr>
          <a:xfrm>
            <a:off x="3987360" y="4498560"/>
            <a:ext cx="358380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1) Select the worldVOL</a:t>
            </a:r>
            <a:endParaRPr b="0" lang="en-US" sz="2600" spc="-1" strike="noStrike">
              <a:solidFill>
                <a:srgbClr val="000000"/>
              </a:solidFill>
              <a:latin typeface="Arial"/>
            </a:endParaRPr>
          </a:p>
        </p:txBody>
      </p:sp>
      <p:sp>
        <p:nvSpPr>
          <p:cNvPr id="277" name=""/>
          <p:cNvSpPr/>
          <p:nvPr/>
        </p:nvSpPr>
        <p:spPr>
          <a:xfrm>
            <a:off x="792360" y="4515480"/>
            <a:ext cx="2903760" cy="30420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278" name=""/>
          <p:cNvSpPr txBox="1"/>
          <p:nvPr/>
        </p:nvSpPr>
        <p:spPr>
          <a:xfrm>
            <a:off x="0" y="9860400"/>
            <a:ext cx="3832560" cy="427320"/>
          </a:xfrm>
          <a:prstGeom prst="rect">
            <a:avLst/>
          </a:prstGeom>
          <a:noFill/>
          <a:ln w="0">
            <a:noFill/>
          </a:ln>
        </p:spPr>
        <p:txBody>
          <a:bodyPr lIns="90000" rIns="90000" tIns="45000" bIns="45000" anchor="t">
            <a:noAutofit/>
          </a:bodyPr>
          <a:p>
            <a:fld id="{0C0651A2-73DA-4309-B60F-E47722D1FB59}"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F5609E21-293A-4C8A-BF81-AD94984891E3}"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 descr=""/>
          <p:cNvPicPr/>
          <p:nvPr/>
        </p:nvPicPr>
        <p:blipFill>
          <a:blip r:embed="rId1"/>
          <a:srcRect l="0" t="0" r="0" b="3053"/>
          <a:stretch/>
        </p:blipFill>
        <p:spPr>
          <a:xfrm>
            <a:off x="360" y="314640"/>
            <a:ext cx="18287280" cy="9972360"/>
          </a:xfrm>
          <a:prstGeom prst="rect">
            <a:avLst/>
          </a:prstGeom>
          <a:ln w="0">
            <a:noFill/>
          </a:ln>
        </p:spPr>
      </p:pic>
      <p:sp>
        <p:nvSpPr>
          <p:cNvPr id="280" name=""/>
          <p:cNvSpPr txBox="1"/>
          <p:nvPr/>
        </p:nvSpPr>
        <p:spPr>
          <a:xfrm>
            <a:off x="3520800" y="2707920"/>
            <a:ext cx="284472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2) File → Export...</a:t>
            </a:r>
            <a:endParaRPr b="0" lang="en-US" sz="2600" spc="-1" strike="noStrike">
              <a:solidFill>
                <a:srgbClr val="000000"/>
              </a:solidFill>
              <a:latin typeface="Arial"/>
            </a:endParaRPr>
          </a:p>
        </p:txBody>
      </p:sp>
      <p:sp>
        <p:nvSpPr>
          <p:cNvPr id="281" name=""/>
          <p:cNvSpPr/>
          <p:nvPr/>
        </p:nvSpPr>
        <p:spPr>
          <a:xfrm>
            <a:off x="360" y="2705760"/>
            <a:ext cx="2903760" cy="30420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282" name=""/>
          <p:cNvSpPr txBox="1"/>
          <p:nvPr/>
        </p:nvSpPr>
        <p:spPr>
          <a:xfrm>
            <a:off x="0" y="9860400"/>
            <a:ext cx="3832560" cy="427320"/>
          </a:xfrm>
          <a:prstGeom prst="rect">
            <a:avLst/>
          </a:prstGeom>
          <a:noFill/>
          <a:ln w="0">
            <a:noFill/>
          </a:ln>
        </p:spPr>
        <p:txBody>
          <a:bodyPr lIns="90000" rIns="90000" tIns="45000" bIns="45000" anchor="t">
            <a:noAutofit/>
          </a:bodyPr>
          <a:p>
            <a:fld id="{5C40EB53-70D1-46FF-89CB-07106975F638}"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C1917756-7113-490C-8F17-007AB635174F}"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 descr=""/>
          <p:cNvPicPr/>
          <p:nvPr/>
        </p:nvPicPr>
        <p:blipFill>
          <a:blip r:embed="rId1"/>
          <a:srcRect l="0" t="0" r="0" b="2591"/>
          <a:stretch/>
        </p:blipFill>
        <p:spPr>
          <a:xfrm>
            <a:off x="28800" y="267120"/>
            <a:ext cx="18287280" cy="10019880"/>
          </a:xfrm>
          <a:prstGeom prst="rect">
            <a:avLst/>
          </a:prstGeom>
          <a:ln w="0">
            <a:noFill/>
          </a:ln>
        </p:spPr>
      </p:pic>
      <p:sp>
        <p:nvSpPr>
          <p:cNvPr id="284" name=""/>
          <p:cNvSpPr txBox="1"/>
          <p:nvPr/>
        </p:nvSpPr>
        <p:spPr>
          <a:xfrm>
            <a:off x="14074560" y="6813360"/>
            <a:ext cx="309312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3) Export as GDML </a:t>
            </a:r>
            <a:endParaRPr b="0" lang="en-US" sz="2600" spc="-1" strike="noStrike">
              <a:solidFill>
                <a:srgbClr val="000000"/>
              </a:solidFill>
              <a:latin typeface="Arial"/>
            </a:endParaRPr>
          </a:p>
        </p:txBody>
      </p:sp>
      <p:sp>
        <p:nvSpPr>
          <p:cNvPr id="285" name=""/>
          <p:cNvSpPr/>
          <p:nvPr/>
        </p:nvSpPr>
        <p:spPr>
          <a:xfrm>
            <a:off x="6610680" y="6849000"/>
            <a:ext cx="7181640" cy="30420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286" name=""/>
          <p:cNvSpPr txBox="1"/>
          <p:nvPr/>
        </p:nvSpPr>
        <p:spPr>
          <a:xfrm>
            <a:off x="4433040" y="8350200"/>
            <a:ext cx="9421920" cy="974520"/>
          </a:xfrm>
          <a:prstGeom prst="rect">
            <a:avLst/>
          </a:prstGeom>
          <a:noFill/>
          <a:ln w="0">
            <a:noFill/>
          </a:ln>
        </p:spPr>
        <p:txBody>
          <a:bodyPr lIns="90000" rIns="90000" tIns="45000" bIns="45000" anchor="t">
            <a:noAutofit/>
          </a:bodyPr>
          <a:p>
            <a:r>
              <a:rPr b="0" lang="en-US" sz="2600" spc="-1" strike="noStrike">
                <a:solidFill>
                  <a:srgbClr val="ffffff"/>
                </a:solidFill>
                <a:latin typeface="DejaVu Sans"/>
                <a:ea typeface="Helvetica Light"/>
              </a:rPr>
              <a:t>Export gdml - Single file with gdml definitions</a:t>
            </a:r>
            <a:endParaRPr b="0" lang="en-US" sz="2600" spc="-1" strike="noStrike">
              <a:solidFill>
                <a:srgbClr val="ffffff"/>
              </a:solidFill>
              <a:latin typeface="Arial"/>
            </a:endParaRPr>
          </a:p>
          <a:p>
            <a:r>
              <a:rPr b="0" lang="en-US" sz="2600" spc="-1" strike="noStrike">
                <a:solidFill>
                  <a:srgbClr val="ffffff"/>
                </a:solidFill>
                <a:latin typeface="DejaVu Sans"/>
                <a:ea typeface="Helvetica Light"/>
              </a:rPr>
              <a:t>Export GDML - directory with gdml sections as includes</a:t>
            </a:r>
            <a:endParaRPr b="0" lang="en-US" sz="2600" spc="-1" strike="noStrike">
              <a:solidFill>
                <a:srgbClr val="ffffff"/>
              </a:solidFill>
              <a:latin typeface="Arial"/>
            </a:endParaRPr>
          </a:p>
        </p:txBody>
      </p:sp>
      <p:sp>
        <p:nvSpPr>
          <p:cNvPr id="287" name=""/>
          <p:cNvSpPr txBox="1"/>
          <p:nvPr/>
        </p:nvSpPr>
        <p:spPr>
          <a:xfrm>
            <a:off x="0" y="9860400"/>
            <a:ext cx="3832560" cy="427320"/>
          </a:xfrm>
          <a:prstGeom prst="rect">
            <a:avLst/>
          </a:prstGeom>
          <a:noFill/>
          <a:ln w="0">
            <a:noFill/>
          </a:ln>
        </p:spPr>
        <p:txBody>
          <a:bodyPr lIns="90000" rIns="90000" tIns="45000" bIns="45000" anchor="t">
            <a:noAutofit/>
          </a:bodyPr>
          <a:p>
            <a:fld id="{516522C9-CE5F-4A6B-BECC-FE8BBB6F29F6}"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58F25F97-32EE-4EE4-BA79-8E81E05F1C8B}"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8" name="" descr=""/>
          <p:cNvPicPr/>
          <p:nvPr/>
        </p:nvPicPr>
        <p:blipFill>
          <a:blip r:embed="rId1"/>
          <a:stretch/>
        </p:blipFill>
        <p:spPr>
          <a:xfrm>
            <a:off x="5427360" y="360"/>
            <a:ext cx="12860640" cy="10286640"/>
          </a:xfrm>
          <a:prstGeom prst="rect">
            <a:avLst/>
          </a:prstGeom>
          <a:ln w="0">
            <a:noFill/>
          </a:ln>
        </p:spPr>
      </p:pic>
      <p:sp>
        <p:nvSpPr>
          <p:cNvPr id="289" name=""/>
          <p:cNvSpPr txBox="1"/>
          <p:nvPr/>
        </p:nvSpPr>
        <p:spPr>
          <a:xfrm>
            <a:off x="281880" y="374400"/>
            <a:ext cx="5252040" cy="736020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Can view the exported file using the </a:t>
            </a:r>
            <a:r>
              <a:rPr b="0" lang="en-US" sz="2600" spc="-1" strike="noStrike">
                <a:solidFill>
                  <a:srgbClr val="000000"/>
                </a:solidFill>
                <a:latin typeface="LM Mono 12"/>
              </a:rPr>
              <a:t>load_gdml </a:t>
            </a:r>
            <a:r>
              <a:rPr b="0" lang="en-US" sz="2600" spc="-1" strike="noStrike">
                <a:solidFill>
                  <a:srgbClr val="000000"/>
                </a:solidFill>
                <a:latin typeface="DejaVu Sans"/>
              </a:rPr>
              <a:t>application provided with Geant4 in</a:t>
            </a:r>
            <a:endParaRPr b="0" lang="en-US" sz="2600" spc="-1" strike="noStrike">
              <a:solidFill>
                <a:srgbClr val="000000"/>
              </a:solidFill>
              <a:latin typeface="Arial"/>
            </a:endParaRPr>
          </a:p>
          <a:p>
            <a:r>
              <a:rPr b="0" lang="en-US" sz="2600" spc="-1" strike="noStrike">
                <a:solidFill>
                  <a:srgbClr val="000000"/>
                </a:solidFill>
                <a:latin typeface="LM Mono 12"/>
              </a:rPr>
              <a:t>examples/persistency/gdml/G01</a:t>
            </a:r>
            <a:endParaRPr b="0" lang="en-US" sz="2600" spc="-1" strike="noStrike">
              <a:solidFill>
                <a:srgbClr val="000000"/>
              </a:solidFill>
              <a:latin typeface="Arial"/>
            </a:endParaRPr>
          </a:p>
          <a:p>
            <a:endParaRPr b="0" lang="en-US" sz="2600" spc="-1" strike="noStrike">
              <a:solidFill>
                <a:srgbClr val="000000"/>
              </a:solidFill>
              <a:latin typeface="Arial"/>
            </a:endParaRPr>
          </a:p>
          <a:p>
            <a:r>
              <a:rPr b="0" lang="en-US" sz="2600" spc="-1" strike="noStrike">
                <a:solidFill>
                  <a:srgbClr val="000000"/>
                </a:solidFill>
                <a:latin typeface="DejaVu Sans"/>
              </a:rPr>
              <a:t>We export the FreeCAD color of solids by adding an </a:t>
            </a:r>
            <a:r>
              <a:rPr b="0" lang="en-US" sz="2600" spc="-1" strike="noStrike">
                <a:solidFill>
                  <a:srgbClr val="000000"/>
                </a:solidFill>
                <a:latin typeface="LM Mono 12"/>
              </a:rPr>
              <a:t>&lt;auxiliary auxtype=”Color”&gt;</a:t>
            </a:r>
            <a:r>
              <a:rPr b="0" lang="en-US" sz="2600" spc="-1" strike="noStrike">
                <a:solidFill>
                  <a:srgbClr val="000000"/>
                </a:solidFill>
                <a:latin typeface="DejaVu Sans"/>
              </a:rPr>
              <a:t> tag to each of the </a:t>
            </a:r>
            <a:r>
              <a:rPr b="0" lang="en-US" sz="2600" spc="-1" strike="noStrike">
                <a:solidFill>
                  <a:srgbClr val="000000"/>
                </a:solidFill>
                <a:latin typeface="LM Mono 12"/>
              </a:rPr>
              <a:t>&lt;volumes&gt; </a:t>
            </a:r>
            <a:r>
              <a:rPr b="0" lang="en-US" sz="2600" spc="-1" strike="noStrike">
                <a:solidFill>
                  <a:srgbClr val="000000"/>
                </a:solidFill>
                <a:latin typeface="DejaVu Sans"/>
              </a:rPr>
              <a:t>in the gdml file.</a:t>
            </a:r>
            <a:endParaRPr b="0" lang="en-US" sz="2600" spc="-1" strike="noStrike">
              <a:solidFill>
                <a:srgbClr val="000000"/>
              </a:solidFill>
              <a:latin typeface="Arial"/>
            </a:endParaRPr>
          </a:p>
          <a:p>
            <a:endParaRPr b="0" lang="en-US" sz="2600" spc="-1" strike="noStrike">
              <a:solidFill>
                <a:srgbClr val="000000"/>
              </a:solidFill>
              <a:latin typeface="Arial"/>
            </a:endParaRPr>
          </a:p>
          <a:p>
            <a:r>
              <a:rPr b="0" lang="en-US" sz="2600" spc="-1" strike="noStrike">
                <a:solidFill>
                  <a:srgbClr val="000000"/>
                </a:solidFill>
                <a:latin typeface="DejaVu Sans"/>
              </a:rPr>
              <a:t>We have a modified version of </a:t>
            </a:r>
            <a:r>
              <a:rPr b="0" lang="en-US" sz="2600" spc="-1" strike="noStrike">
                <a:solidFill>
                  <a:srgbClr val="000000"/>
                </a:solidFill>
                <a:latin typeface="LM Mono 12"/>
              </a:rPr>
              <a:t>load_gdml</a:t>
            </a:r>
            <a:r>
              <a:rPr b="0" lang="en-US" sz="2600" spc="-1" strike="noStrike">
                <a:solidFill>
                  <a:srgbClr val="000000"/>
                </a:solidFill>
                <a:latin typeface="DejaVu Sans"/>
              </a:rPr>
              <a:t>, </a:t>
            </a:r>
            <a:r>
              <a:rPr b="0" lang="en-US" sz="2600" spc="-1" strike="noStrike">
                <a:solidFill>
                  <a:srgbClr val="000000"/>
                </a:solidFill>
                <a:latin typeface="LM Mono 12"/>
              </a:rPr>
              <a:t>load_gdml_color</a:t>
            </a:r>
            <a:r>
              <a:rPr b="0" lang="en-US" sz="2600" spc="-1" strike="noStrike">
                <a:solidFill>
                  <a:srgbClr val="000000"/>
                </a:solidFill>
                <a:latin typeface="DejaVu Sans"/>
              </a:rPr>
              <a:t> that processes that auxiliary tag. We can add the modified file to the github if there is interest.</a:t>
            </a:r>
            <a:endParaRPr b="0" lang="en-US" sz="2600" spc="-1" strike="noStrike">
              <a:solidFill>
                <a:srgbClr val="000000"/>
              </a:solidFill>
              <a:latin typeface="Arial"/>
            </a:endParaRPr>
          </a:p>
        </p:txBody>
      </p:sp>
      <p:sp>
        <p:nvSpPr>
          <p:cNvPr id="290" name=""/>
          <p:cNvSpPr txBox="1"/>
          <p:nvPr/>
        </p:nvSpPr>
        <p:spPr>
          <a:xfrm>
            <a:off x="0" y="9860400"/>
            <a:ext cx="3832560" cy="427320"/>
          </a:xfrm>
          <a:prstGeom prst="rect">
            <a:avLst/>
          </a:prstGeom>
          <a:noFill/>
          <a:ln w="0">
            <a:noFill/>
          </a:ln>
        </p:spPr>
        <p:txBody>
          <a:bodyPr lIns="90000" rIns="90000" tIns="45000" bIns="45000" anchor="t">
            <a:noAutofit/>
          </a:bodyPr>
          <a:p>
            <a:fld id="{212FF5C9-6383-460B-958C-567726E1A13C}"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BF1724A7-AF63-4327-9B48-1278AD678C17}"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
          <p:cNvSpPr txBox="1"/>
          <p:nvPr/>
        </p:nvSpPr>
        <p:spPr>
          <a:xfrm>
            <a:off x="4101480" y="265320"/>
            <a:ext cx="10085040" cy="1114200"/>
          </a:xfrm>
          <a:prstGeom prst="rect">
            <a:avLst/>
          </a:prstGeom>
          <a:noFill/>
          <a:ln w="0">
            <a:noFill/>
          </a:ln>
        </p:spPr>
        <p:txBody>
          <a:bodyPr lIns="90000" rIns="90000" tIns="45000" bIns="45000" anchor="t">
            <a:noAutofit/>
          </a:bodyPr>
          <a:p>
            <a:r>
              <a:rPr b="0" lang="en-US" sz="3600" spc="-1" strike="noStrike">
                <a:solidFill>
                  <a:srgbClr val="ffffff"/>
                </a:solidFill>
                <a:latin typeface="Arial"/>
              </a:rPr>
              <a:t>Adding non-GDML solids to the GDML document</a:t>
            </a:r>
            <a:endParaRPr b="0" lang="en-US" sz="3600" spc="-1" strike="noStrike">
              <a:solidFill>
                <a:srgbClr val="ffffff"/>
              </a:solidFill>
              <a:latin typeface="Arial"/>
            </a:endParaRPr>
          </a:p>
          <a:p>
            <a:pPr algn="ctr"/>
            <a:r>
              <a:rPr b="0" lang="en-US" sz="3600" spc="-1" strike="noStrike">
                <a:solidFill>
                  <a:srgbClr val="ffffff"/>
                </a:solidFill>
                <a:latin typeface="Arial"/>
              </a:rPr>
              <a:t>1. Extrusions</a:t>
            </a:r>
            <a:endParaRPr b="0" lang="en-US" sz="3600" spc="-1" strike="noStrike">
              <a:solidFill>
                <a:srgbClr val="ffffff"/>
              </a:solidFill>
              <a:latin typeface="Arial"/>
            </a:endParaRPr>
          </a:p>
        </p:txBody>
      </p:sp>
      <p:pic>
        <p:nvPicPr>
          <p:cNvPr id="292" name="" descr=""/>
          <p:cNvPicPr/>
          <p:nvPr/>
        </p:nvPicPr>
        <p:blipFill>
          <a:blip r:embed="rId1"/>
          <a:srcRect l="2179" t="3432" r="1974" b="5036"/>
          <a:stretch/>
        </p:blipFill>
        <p:spPr>
          <a:xfrm>
            <a:off x="981000" y="1990800"/>
            <a:ext cx="14325480" cy="7791120"/>
          </a:xfrm>
          <a:prstGeom prst="rect">
            <a:avLst/>
          </a:prstGeom>
          <a:ln w="0">
            <a:noFill/>
          </a:ln>
        </p:spPr>
      </p:pic>
      <p:grpSp>
        <p:nvGrpSpPr>
          <p:cNvPr id="293" name=""/>
          <p:cNvGrpSpPr/>
          <p:nvPr/>
        </p:nvGrpSpPr>
        <p:grpSpPr>
          <a:xfrm>
            <a:off x="10264320" y="1755720"/>
            <a:ext cx="7480800" cy="2673360"/>
            <a:chOff x="10264320" y="1755720"/>
            <a:chExt cx="7480800" cy="2673360"/>
          </a:xfrm>
        </p:grpSpPr>
        <p:sp>
          <p:nvSpPr>
            <p:cNvPr id="294" name=""/>
            <p:cNvSpPr txBox="1"/>
            <p:nvPr/>
          </p:nvSpPr>
          <p:spPr>
            <a:xfrm>
              <a:off x="10264320" y="1755720"/>
              <a:ext cx="7480800" cy="2673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a) Click on the new sketch icon in the</a:t>
              </a:r>
              <a:endParaRPr b="0" lang="en-US" sz="2600" spc="-1" strike="noStrike">
                <a:solidFill>
                  <a:srgbClr val="000000"/>
                </a:solidFill>
                <a:latin typeface="Arial"/>
              </a:endParaRPr>
            </a:p>
            <a:p>
              <a:r>
                <a:rPr b="0" lang="en-US" sz="2600" spc="-1" strike="noStrike">
                  <a:solidFill>
                    <a:srgbClr val="000000"/>
                  </a:solidFill>
                  <a:latin typeface="Arial"/>
                </a:rPr>
                <a:t>GDML Workbench</a:t>
              </a:r>
              <a:endParaRPr b="0" lang="en-US" sz="2600" spc="-1" strike="noStrike">
                <a:solidFill>
                  <a:srgbClr val="000000"/>
                </a:solidFill>
                <a:latin typeface="Arial"/>
              </a:endParaRPr>
            </a:p>
            <a:p>
              <a:endParaRPr b="0" lang="en-US" sz="2600" spc="-1" strike="noStrike">
                <a:solidFill>
                  <a:srgbClr val="000000"/>
                </a:solidFill>
                <a:latin typeface="Arial"/>
              </a:endParaRPr>
            </a:p>
            <a:p>
              <a:r>
                <a:rPr b="0" lang="en-US" sz="2600" spc="-1" strike="noStrike">
                  <a:solidFill>
                    <a:srgbClr val="000000"/>
                  </a:solidFill>
                  <a:latin typeface="Arial"/>
                </a:rPr>
                <a:t>b) create a </a:t>
              </a:r>
              <a:r>
                <a:rPr b="0" i="1" lang="en-US" sz="2600" spc="-1" strike="noStrike">
                  <a:solidFill>
                    <a:srgbClr val="000000"/>
                  </a:solidFill>
                  <a:latin typeface="Arial"/>
                </a:rPr>
                <a:t>closed</a:t>
              </a:r>
              <a:r>
                <a:rPr b="0" lang="en-US" sz="2600" spc="-1" strike="noStrike">
                  <a:solidFill>
                    <a:srgbClr val="000000"/>
                  </a:solidFill>
                  <a:latin typeface="Arial"/>
                </a:rPr>
                <a:t> sketch</a:t>
              </a:r>
              <a:endParaRPr b="0" lang="en-US" sz="2600" spc="-1" strike="noStrike">
                <a:solidFill>
                  <a:srgbClr val="000000"/>
                </a:solidFill>
                <a:latin typeface="Arial"/>
              </a:endParaRPr>
            </a:p>
            <a:p>
              <a:endParaRPr b="0" lang="en-US" sz="2600" spc="-1" strike="noStrike">
                <a:solidFill>
                  <a:srgbClr val="000000"/>
                </a:solidFill>
                <a:latin typeface="Arial"/>
              </a:endParaRPr>
            </a:p>
            <a:p>
              <a:r>
                <a:rPr b="0" lang="en-US" sz="2600" spc="-1" strike="noStrike">
                  <a:solidFill>
                    <a:srgbClr val="000000"/>
                  </a:solidFill>
                  <a:latin typeface="Arial"/>
                </a:rPr>
                <a:t>c) close the sketch</a:t>
              </a:r>
              <a:endParaRPr b="0" lang="en-US" sz="2600" spc="-1" strike="noStrike">
                <a:solidFill>
                  <a:srgbClr val="000000"/>
                </a:solidFill>
                <a:latin typeface="Arial"/>
              </a:endParaRPr>
            </a:p>
            <a:p>
              <a:endParaRPr b="0" lang="en-US" sz="2600" spc="-1" strike="noStrike">
                <a:solidFill>
                  <a:srgbClr val="000000"/>
                </a:solidFill>
                <a:latin typeface="Arial"/>
              </a:endParaRPr>
            </a:p>
          </p:txBody>
        </p:sp>
        <p:pic>
          <p:nvPicPr>
            <p:cNvPr id="295" name="" descr=""/>
            <p:cNvPicPr/>
            <p:nvPr/>
          </p:nvPicPr>
          <p:blipFill>
            <a:blip r:embed="rId2"/>
            <a:stretch/>
          </p:blipFill>
          <p:spPr>
            <a:xfrm>
              <a:off x="16682040" y="1864440"/>
              <a:ext cx="609120" cy="609120"/>
            </a:xfrm>
            <a:prstGeom prst="rect">
              <a:avLst/>
            </a:prstGeom>
            <a:ln w="0">
              <a:noFill/>
            </a:ln>
          </p:spPr>
        </p:pic>
      </p:grpSp>
      <p:sp>
        <p:nvSpPr>
          <p:cNvPr id="296" name=""/>
          <p:cNvSpPr txBox="1"/>
          <p:nvPr/>
        </p:nvSpPr>
        <p:spPr>
          <a:xfrm>
            <a:off x="0" y="9860400"/>
            <a:ext cx="3832560" cy="427320"/>
          </a:xfrm>
          <a:prstGeom prst="rect">
            <a:avLst/>
          </a:prstGeom>
          <a:noFill/>
          <a:ln w="0">
            <a:noFill/>
          </a:ln>
        </p:spPr>
        <p:txBody>
          <a:bodyPr lIns="90000" rIns="90000" tIns="45000" bIns="45000" anchor="t">
            <a:noAutofit/>
          </a:bodyPr>
          <a:p>
            <a:fld id="{5F1A92C6-2500-4173-8ADA-F3D8C1187324}"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67367206-1131-4C0C-B8AF-887A7CB0ED9C}"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 name="" descr=""/>
          <p:cNvPicPr/>
          <p:nvPr/>
        </p:nvPicPr>
        <p:blipFill>
          <a:blip r:embed="rId1"/>
          <a:stretch/>
        </p:blipFill>
        <p:spPr>
          <a:xfrm>
            <a:off x="360" y="81720"/>
            <a:ext cx="18287640" cy="10142280"/>
          </a:xfrm>
          <a:prstGeom prst="rect">
            <a:avLst/>
          </a:prstGeom>
          <a:ln w="0">
            <a:noFill/>
          </a:ln>
        </p:spPr>
      </p:pic>
      <p:grpSp>
        <p:nvGrpSpPr>
          <p:cNvPr id="298" name=""/>
          <p:cNvGrpSpPr/>
          <p:nvPr/>
        </p:nvGrpSpPr>
        <p:grpSpPr>
          <a:xfrm>
            <a:off x="8854920" y="948960"/>
            <a:ext cx="8276040" cy="1123200"/>
            <a:chOff x="8854920" y="948960"/>
            <a:chExt cx="8276040" cy="1123200"/>
          </a:xfrm>
        </p:grpSpPr>
        <p:sp>
          <p:nvSpPr>
            <p:cNvPr id="299" name=""/>
            <p:cNvSpPr txBox="1"/>
            <p:nvPr/>
          </p:nvSpPr>
          <p:spPr>
            <a:xfrm>
              <a:off x="8854920" y="1612800"/>
              <a:ext cx="827604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d) Select the sketch and extrude it to the desired height</a:t>
              </a:r>
              <a:endParaRPr b="0" lang="en-US" sz="2600" spc="-1" strike="noStrike">
                <a:solidFill>
                  <a:srgbClr val="000000"/>
                </a:solidFill>
                <a:latin typeface="Arial"/>
              </a:endParaRPr>
            </a:p>
          </p:txBody>
        </p:sp>
        <p:sp>
          <p:nvSpPr>
            <p:cNvPr id="300" name=""/>
            <p:cNvSpPr/>
            <p:nvPr/>
          </p:nvSpPr>
          <p:spPr>
            <a:xfrm>
              <a:off x="11214000" y="948960"/>
              <a:ext cx="371520" cy="34308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grpSp>
      <p:sp>
        <p:nvSpPr>
          <p:cNvPr id="301" name=""/>
          <p:cNvSpPr txBox="1"/>
          <p:nvPr/>
        </p:nvSpPr>
        <p:spPr>
          <a:xfrm>
            <a:off x="0" y="9860400"/>
            <a:ext cx="3832560" cy="427320"/>
          </a:xfrm>
          <a:prstGeom prst="rect">
            <a:avLst/>
          </a:prstGeom>
          <a:noFill/>
          <a:ln w="0">
            <a:noFill/>
          </a:ln>
        </p:spPr>
        <p:txBody>
          <a:bodyPr lIns="90000" rIns="90000" tIns="45000" bIns="45000" anchor="t">
            <a:noAutofit/>
          </a:bodyPr>
          <a:p>
            <a:fld id="{D2A0F40A-7288-4F6B-8E17-A249072EB192}"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38148836-AC82-45B1-AC7D-5F86911DB381}"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 descr=""/>
          <p:cNvPicPr/>
          <p:nvPr/>
        </p:nvPicPr>
        <p:blipFill>
          <a:blip r:embed="rId1"/>
          <a:stretch/>
        </p:blipFill>
        <p:spPr>
          <a:xfrm>
            <a:off x="360" y="81720"/>
            <a:ext cx="18287640" cy="10142280"/>
          </a:xfrm>
          <a:prstGeom prst="rect">
            <a:avLst/>
          </a:prstGeom>
          <a:ln w="0">
            <a:noFill/>
          </a:ln>
        </p:spPr>
      </p:pic>
      <p:grpSp>
        <p:nvGrpSpPr>
          <p:cNvPr id="303" name=""/>
          <p:cNvGrpSpPr/>
          <p:nvPr/>
        </p:nvGrpSpPr>
        <p:grpSpPr>
          <a:xfrm>
            <a:off x="8854920" y="948960"/>
            <a:ext cx="8276040" cy="1123200"/>
            <a:chOff x="8854920" y="948960"/>
            <a:chExt cx="8276040" cy="1123200"/>
          </a:xfrm>
        </p:grpSpPr>
        <p:sp>
          <p:nvSpPr>
            <p:cNvPr id="304" name=""/>
            <p:cNvSpPr txBox="1"/>
            <p:nvPr/>
          </p:nvSpPr>
          <p:spPr>
            <a:xfrm>
              <a:off x="8854920" y="1612800"/>
              <a:ext cx="827604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d) Select the sketch and extrude it to the desired height</a:t>
              </a:r>
              <a:endParaRPr b="0" lang="en-US" sz="2600" spc="-1" strike="noStrike">
                <a:solidFill>
                  <a:srgbClr val="000000"/>
                </a:solidFill>
                <a:latin typeface="Arial"/>
              </a:endParaRPr>
            </a:p>
          </p:txBody>
        </p:sp>
        <p:sp>
          <p:nvSpPr>
            <p:cNvPr id="305" name=""/>
            <p:cNvSpPr/>
            <p:nvPr/>
          </p:nvSpPr>
          <p:spPr>
            <a:xfrm>
              <a:off x="11214000" y="948960"/>
              <a:ext cx="371520" cy="34308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grpSp>
      <p:grpSp>
        <p:nvGrpSpPr>
          <p:cNvPr id="306" name=""/>
          <p:cNvGrpSpPr/>
          <p:nvPr/>
        </p:nvGrpSpPr>
        <p:grpSpPr>
          <a:xfrm>
            <a:off x="558360" y="996840"/>
            <a:ext cx="8290440" cy="3403800"/>
            <a:chOff x="558360" y="996840"/>
            <a:chExt cx="8290440" cy="3403800"/>
          </a:xfrm>
        </p:grpSpPr>
        <p:sp>
          <p:nvSpPr>
            <p:cNvPr id="307" name=""/>
            <p:cNvSpPr txBox="1"/>
            <p:nvPr/>
          </p:nvSpPr>
          <p:spPr>
            <a:xfrm>
              <a:off x="1475280" y="3813480"/>
              <a:ext cx="522504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e) Add a Part to the worldVOL tree</a:t>
              </a:r>
              <a:endParaRPr b="0" lang="en-US" sz="2600" spc="-1" strike="noStrike">
                <a:solidFill>
                  <a:srgbClr val="000000"/>
                </a:solidFill>
                <a:latin typeface="Arial"/>
              </a:endParaRPr>
            </a:p>
          </p:txBody>
        </p:sp>
        <p:sp>
          <p:nvSpPr>
            <p:cNvPr id="308" name=""/>
            <p:cNvSpPr/>
            <p:nvPr/>
          </p:nvSpPr>
          <p:spPr>
            <a:xfrm>
              <a:off x="558360" y="4128840"/>
              <a:ext cx="699120" cy="27180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309" name=""/>
            <p:cNvSpPr/>
            <p:nvPr/>
          </p:nvSpPr>
          <p:spPr>
            <a:xfrm>
              <a:off x="8562960" y="996840"/>
              <a:ext cx="285840" cy="27180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grpSp>
      <p:sp>
        <p:nvSpPr>
          <p:cNvPr id="310" name=""/>
          <p:cNvSpPr txBox="1"/>
          <p:nvPr/>
        </p:nvSpPr>
        <p:spPr>
          <a:xfrm>
            <a:off x="0" y="9860400"/>
            <a:ext cx="3832560" cy="427320"/>
          </a:xfrm>
          <a:prstGeom prst="rect">
            <a:avLst/>
          </a:prstGeom>
          <a:noFill/>
          <a:ln w="0">
            <a:noFill/>
          </a:ln>
        </p:spPr>
        <p:txBody>
          <a:bodyPr lIns="90000" rIns="90000" tIns="45000" bIns="45000" anchor="t">
            <a:noAutofit/>
          </a:bodyPr>
          <a:p>
            <a:fld id="{915BF8FD-7F1D-4AA9-81FE-60912623C5F0}"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C292738E-88CF-4374-89BD-16808EF026A8}"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 descr=""/>
          <p:cNvPicPr/>
          <p:nvPr/>
        </p:nvPicPr>
        <p:blipFill>
          <a:blip r:embed="rId1"/>
          <a:stretch/>
        </p:blipFill>
        <p:spPr>
          <a:xfrm>
            <a:off x="3058920" y="628920"/>
            <a:ext cx="12376440" cy="9563040"/>
          </a:xfrm>
          <a:prstGeom prst="rect">
            <a:avLst/>
          </a:prstGeom>
          <a:ln w="0">
            <a:noFill/>
          </a:ln>
        </p:spPr>
      </p:pic>
      <p:sp>
        <p:nvSpPr>
          <p:cNvPr id="129" name="PlaceHolder 1"/>
          <p:cNvSpPr>
            <a:spLocks noGrp="1"/>
          </p:cNvSpPr>
          <p:nvPr>
            <p:ph type="title"/>
          </p:nvPr>
        </p:nvSpPr>
        <p:spPr>
          <a:xfrm>
            <a:off x="1342800" y="200160"/>
            <a:ext cx="15611760" cy="590400"/>
          </a:xfrm>
          <a:prstGeom prst="rect">
            <a:avLst/>
          </a:prstGeom>
          <a:gradFill rotWithShape="0">
            <a:gsLst>
              <a:gs pos="0">
                <a:srgbClr val="ffff00"/>
              </a:gs>
              <a:gs pos="100000">
                <a:srgbClr val="ffffff"/>
              </a:gs>
            </a:gsLst>
            <a:lin ang="5400000"/>
          </a:gradFill>
          <a:ln w="12600">
            <a:noFill/>
          </a:ln>
        </p:spPr>
        <p:txBody>
          <a:bodyPr lIns="50760" rIns="50760" tIns="50760" bIns="50760" anchor="ctr">
            <a:noAutofit/>
          </a:bodyPr>
          <a:p>
            <a:pPr indent="0" algn="ctr">
              <a:lnSpc>
                <a:spcPct val="100000"/>
              </a:lnSpc>
              <a:buNone/>
              <a:tabLst>
                <a:tab algn="l" pos="0"/>
              </a:tabLst>
            </a:pPr>
            <a:r>
              <a:rPr b="0" lang="en-US" sz="2600" spc="-1" strike="noStrike">
                <a:solidFill>
                  <a:srgbClr val="000000"/>
                </a:solidFill>
                <a:latin typeface="DejaVu Sans"/>
                <a:ea typeface="Helvetica Light"/>
              </a:rPr>
              <a:t>Abbreviated GDML file structure</a:t>
            </a:r>
            <a:endParaRPr b="0" lang="en-US" sz="2600" spc="-1" strike="noStrike">
              <a:solidFill>
                <a:srgbClr val="ffffff"/>
              </a:solidFill>
              <a:latin typeface="Helvetica Light"/>
            </a:endParaRPr>
          </a:p>
        </p:txBody>
      </p:sp>
      <p:sp>
        <p:nvSpPr>
          <p:cNvPr id="130" name=""/>
          <p:cNvSpPr txBox="1"/>
          <p:nvPr/>
        </p:nvSpPr>
        <p:spPr>
          <a:xfrm>
            <a:off x="0" y="9860040"/>
            <a:ext cx="3832560" cy="427320"/>
          </a:xfrm>
          <a:prstGeom prst="rect">
            <a:avLst/>
          </a:prstGeom>
          <a:noFill/>
          <a:ln w="0">
            <a:noFill/>
          </a:ln>
        </p:spPr>
        <p:txBody>
          <a:bodyPr lIns="90000" rIns="90000" tIns="45000" bIns="45000" anchor="t">
            <a:noAutofit/>
          </a:bodyPr>
          <a:p>
            <a:fld id="{A581BF1D-6E41-4341-8367-AC1B70B60C11}"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3" name="PlaceHolder 2"/>
          <p:cNvSpPr>
            <a:spLocks noGrp="1"/>
          </p:cNvSpPr>
          <p:nvPr>
            <p:ph type="sldNum" idx="1"/>
          </p:nvPr>
        </p:nvSpPr>
        <p:spPr/>
        <p:txBody>
          <a:bodyPr/>
          <a:p>
            <a:fld id="{CD2965AA-06CE-4DF3-B1F1-8DCAFBC3DD69}"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 descr=""/>
          <p:cNvPicPr/>
          <p:nvPr/>
        </p:nvPicPr>
        <p:blipFill>
          <a:blip r:embed="rId1"/>
          <a:stretch/>
        </p:blipFill>
        <p:spPr>
          <a:xfrm>
            <a:off x="360" y="81720"/>
            <a:ext cx="18287640" cy="10142280"/>
          </a:xfrm>
          <a:prstGeom prst="rect">
            <a:avLst/>
          </a:prstGeom>
          <a:ln w="0">
            <a:noFill/>
          </a:ln>
        </p:spPr>
      </p:pic>
      <p:grpSp>
        <p:nvGrpSpPr>
          <p:cNvPr id="312" name=""/>
          <p:cNvGrpSpPr/>
          <p:nvPr/>
        </p:nvGrpSpPr>
        <p:grpSpPr>
          <a:xfrm>
            <a:off x="8854920" y="948960"/>
            <a:ext cx="8276040" cy="1123200"/>
            <a:chOff x="8854920" y="948960"/>
            <a:chExt cx="8276040" cy="1123200"/>
          </a:xfrm>
        </p:grpSpPr>
        <p:sp>
          <p:nvSpPr>
            <p:cNvPr id="313" name=""/>
            <p:cNvSpPr txBox="1"/>
            <p:nvPr/>
          </p:nvSpPr>
          <p:spPr>
            <a:xfrm>
              <a:off x="8854920" y="1612800"/>
              <a:ext cx="827604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d) Select the sketch and extrude it to the desired height</a:t>
              </a:r>
              <a:endParaRPr b="0" lang="en-US" sz="2600" spc="-1" strike="noStrike">
                <a:solidFill>
                  <a:srgbClr val="000000"/>
                </a:solidFill>
                <a:latin typeface="Arial"/>
              </a:endParaRPr>
            </a:p>
          </p:txBody>
        </p:sp>
        <p:sp>
          <p:nvSpPr>
            <p:cNvPr id="314" name=""/>
            <p:cNvSpPr/>
            <p:nvPr/>
          </p:nvSpPr>
          <p:spPr>
            <a:xfrm>
              <a:off x="11214000" y="948960"/>
              <a:ext cx="371520" cy="34308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grpSp>
      <p:grpSp>
        <p:nvGrpSpPr>
          <p:cNvPr id="315" name=""/>
          <p:cNvGrpSpPr/>
          <p:nvPr/>
        </p:nvGrpSpPr>
        <p:grpSpPr>
          <a:xfrm>
            <a:off x="558360" y="996840"/>
            <a:ext cx="8290440" cy="3403800"/>
            <a:chOff x="558360" y="996840"/>
            <a:chExt cx="8290440" cy="3403800"/>
          </a:xfrm>
        </p:grpSpPr>
        <p:sp>
          <p:nvSpPr>
            <p:cNvPr id="316" name=""/>
            <p:cNvSpPr txBox="1"/>
            <p:nvPr/>
          </p:nvSpPr>
          <p:spPr>
            <a:xfrm>
              <a:off x="1475280" y="3813480"/>
              <a:ext cx="522504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e) Add a Part to the worldVOL tree</a:t>
              </a:r>
              <a:endParaRPr b="0" lang="en-US" sz="2600" spc="-1" strike="noStrike">
                <a:solidFill>
                  <a:srgbClr val="000000"/>
                </a:solidFill>
                <a:latin typeface="Arial"/>
              </a:endParaRPr>
            </a:p>
          </p:txBody>
        </p:sp>
        <p:sp>
          <p:nvSpPr>
            <p:cNvPr id="317" name=""/>
            <p:cNvSpPr/>
            <p:nvPr/>
          </p:nvSpPr>
          <p:spPr>
            <a:xfrm>
              <a:off x="558360" y="4128840"/>
              <a:ext cx="699120" cy="27180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318" name=""/>
            <p:cNvSpPr/>
            <p:nvPr/>
          </p:nvSpPr>
          <p:spPr>
            <a:xfrm>
              <a:off x="8562960" y="996840"/>
              <a:ext cx="285840" cy="27180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grpSp>
      <p:grpSp>
        <p:nvGrpSpPr>
          <p:cNvPr id="319" name=""/>
          <p:cNvGrpSpPr/>
          <p:nvPr/>
        </p:nvGrpSpPr>
        <p:grpSpPr>
          <a:xfrm>
            <a:off x="576000" y="4476600"/>
            <a:ext cx="7405920" cy="459360"/>
            <a:chOff x="576000" y="4476600"/>
            <a:chExt cx="7405920" cy="459360"/>
          </a:xfrm>
        </p:grpSpPr>
        <p:sp>
          <p:nvSpPr>
            <p:cNvPr id="320" name=""/>
            <p:cNvSpPr txBox="1"/>
            <p:nvPr/>
          </p:nvSpPr>
          <p:spPr>
            <a:xfrm>
              <a:off x="1564920" y="4476600"/>
              <a:ext cx="6417000" cy="459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f) Drag the Extrusion under the added Part</a:t>
              </a:r>
              <a:endParaRPr b="0" lang="en-US" sz="2600" spc="-1" strike="noStrike">
                <a:solidFill>
                  <a:srgbClr val="000000"/>
                </a:solidFill>
                <a:latin typeface="Arial"/>
              </a:endParaRPr>
            </a:p>
          </p:txBody>
        </p:sp>
        <p:sp>
          <p:nvSpPr>
            <p:cNvPr id="321" name=""/>
            <p:cNvSpPr/>
            <p:nvPr/>
          </p:nvSpPr>
          <p:spPr>
            <a:xfrm>
              <a:off x="576000" y="4496760"/>
              <a:ext cx="843120" cy="34308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grpSp>
      <p:sp>
        <p:nvSpPr>
          <p:cNvPr id="322" name=""/>
          <p:cNvSpPr txBox="1"/>
          <p:nvPr/>
        </p:nvSpPr>
        <p:spPr>
          <a:xfrm>
            <a:off x="0" y="9860400"/>
            <a:ext cx="3832560" cy="427320"/>
          </a:xfrm>
          <a:prstGeom prst="rect">
            <a:avLst/>
          </a:prstGeom>
          <a:noFill/>
          <a:ln w="0">
            <a:noFill/>
          </a:ln>
        </p:spPr>
        <p:txBody>
          <a:bodyPr lIns="90000" rIns="90000" tIns="45000" bIns="45000" anchor="t">
            <a:noAutofit/>
          </a:bodyPr>
          <a:p>
            <a:fld id="{16812E15-D30F-4BE7-88EC-DA6678802D9B}"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C5A7C1F5-9D4E-48E9-8D9F-0F4F47FE6314}"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
          <p:cNvSpPr txBox="1"/>
          <p:nvPr/>
        </p:nvSpPr>
        <p:spPr>
          <a:xfrm>
            <a:off x="4101480" y="265680"/>
            <a:ext cx="10085040" cy="1114200"/>
          </a:xfrm>
          <a:prstGeom prst="rect">
            <a:avLst/>
          </a:prstGeom>
          <a:noFill/>
          <a:ln w="0">
            <a:noFill/>
          </a:ln>
        </p:spPr>
        <p:txBody>
          <a:bodyPr lIns="90000" rIns="90000" tIns="45000" bIns="45000" anchor="t">
            <a:noAutofit/>
          </a:bodyPr>
          <a:p>
            <a:r>
              <a:rPr b="0" lang="en-US" sz="3600" spc="-1" strike="noStrike">
                <a:solidFill>
                  <a:srgbClr val="ffffff"/>
                </a:solidFill>
                <a:latin typeface="Arial"/>
              </a:rPr>
              <a:t>Adding non-GDML solids to the GDML document</a:t>
            </a:r>
            <a:endParaRPr b="0" lang="en-US" sz="3600" spc="-1" strike="noStrike">
              <a:solidFill>
                <a:srgbClr val="ffffff"/>
              </a:solidFill>
              <a:latin typeface="Arial"/>
            </a:endParaRPr>
          </a:p>
          <a:p>
            <a:pPr algn="ctr"/>
            <a:r>
              <a:rPr b="0" lang="en-US" sz="3600" spc="-1" strike="noStrike">
                <a:solidFill>
                  <a:srgbClr val="ffffff"/>
                </a:solidFill>
                <a:latin typeface="Arial"/>
              </a:rPr>
              <a:t>1. Extrusions</a:t>
            </a:r>
            <a:endParaRPr b="0" lang="en-US" sz="3600" spc="-1" strike="noStrike">
              <a:solidFill>
                <a:srgbClr val="ffffff"/>
              </a:solidFill>
              <a:latin typeface="Arial"/>
            </a:endParaRPr>
          </a:p>
        </p:txBody>
      </p:sp>
      <p:sp>
        <p:nvSpPr>
          <p:cNvPr id="324" name=""/>
          <p:cNvSpPr txBox="1"/>
          <p:nvPr/>
        </p:nvSpPr>
        <p:spPr>
          <a:xfrm>
            <a:off x="834840" y="1631880"/>
            <a:ext cx="15510240" cy="119736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2600" spc="-1" strike="noStrike">
                <a:solidFill>
                  <a:srgbClr val="000000"/>
                </a:solidFill>
                <a:latin typeface="Arial"/>
              </a:rPr>
              <a:t>To the extent possible, extrusions are exported as booleans of GDML solids (Circles→Tubes, Polygons→ Xtru, Ellipses → ElTube, …). We believe this produces faster Geant4 simulations than conversion to a Tessellation:</a:t>
            </a:r>
            <a:endParaRPr b="0" lang="en-US" sz="2600" spc="-1" strike="noStrike">
              <a:solidFill>
                <a:srgbClr val="000000"/>
              </a:solidFill>
              <a:latin typeface="Arial"/>
            </a:endParaRPr>
          </a:p>
        </p:txBody>
      </p:sp>
      <p:sp>
        <p:nvSpPr>
          <p:cNvPr id="325" name=""/>
          <p:cNvSpPr txBox="1"/>
          <p:nvPr/>
        </p:nvSpPr>
        <p:spPr>
          <a:xfrm>
            <a:off x="13458600" y="4352760"/>
            <a:ext cx="4153320" cy="4465080"/>
          </a:xfrm>
          <a:prstGeom prst="rect">
            <a:avLst/>
          </a:prstGeom>
          <a:noFill/>
          <a:ln w="0">
            <a:noFill/>
          </a:ln>
        </p:spPr>
        <p:txBody>
          <a:bodyPr lIns="90000" rIns="90000" tIns="45000" bIns="45000" anchor="t">
            <a:noAutofit/>
          </a:bodyPr>
          <a:p>
            <a:r>
              <a:rPr b="1" lang="en-US" sz="2200" spc="-1" strike="noStrike">
                <a:solidFill>
                  <a:srgbClr val="ffffff"/>
                </a:solidFill>
                <a:latin typeface="Arial"/>
              </a:rPr>
              <a:t>With 10</a:t>
            </a:r>
            <a:r>
              <a:rPr b="1" lang="en-US" sz="2200" spc="-1" strike="noStrike" baseline="33000">
                <a:solidFill>
                  <a:srgbClr val="ffffff"/>
                </a:solidFill>
                <a:latin typeface="Arial"/>
              </a:rPr>
              <a:t>6</a:t>
            </a:r>
            <a:r>
              <a:rPr b="1" lang="en-US" sz="2200" spc="-1" strike="noStrike">
                <a:solidFill>
                  <a:srgbClr val="ffffff"/>
                </a:solidFill>
                <a:latin typeface="Arial"/>
              </a:rPr>
              <a:t> geantinos:</a:t>
            </a:r>
            <a:endParaRPr b="0" lang="en-US" sz="2200" spc="-1" strike="noStrike">
              <a:solidFill>
                <a:srgbClr val="ffffff"/>
              </a:solidFill>
              <a:latin typeface="Arial"/>
            </a:endParaRPr>
          </a:p>
          <a:p>
            <a:endParaRPr b="0" lang="en-US" sz="2200" spc="-1" strike="noStrike">
              <a:solidFill>
                <a:srgbClr val="ffffff"/>
              </a:solidFill>
              <a:latin typeface="Arial"/>
            </a:endParaRPr>
          </a:p>
          <a:p>
            <a:r>
              <a:rPr b="1" lang="en-US" sz="2200" spc="-1" strike="noStrike">
                <a:solidFill>
                  <a:srgbClr val="ffffff"/>
                </a:solidFill>
                <a:latin typeface="Arial"/>
              </a:rPr>
              <a:t>extrusions: 7.25 s</a:t>
            </a:r>
            <a:endParaRPr b="0" lang="en-US" sz="2200" spc="-1" strike="noStrike">
              <a:solidFill>
                <a:srgbClr val="ffffff"/>
              </a:solidFill>
              <a:latin typeface="Arial"/>
            </a:endParaRPr>
          </a:p>
          <a:p>
            <a:r>
              <a:rPr b="1" lang="en-US" sz="2200" spc="-1" strike="noStrike">
                <a:solidFill>
                  <a:srgbClr val="ffffff"/>
                </a:solidFill>
                <a:latin typeface="Arial"/>
              </a:rPr>
              <a:t>tesselation: 17.35 s</a:t>
            </a:r>
            <a:endParaRPr b="0" lang="en-US" sz="2200" spc="-1" strike="noStrike">
              <a:solidFill>
                <a:srgbClr val="ffffff"/>
              </a:solidFill>
              <a:latin typeface="Arial"/>
            </a:endParaRPr>
          </a:p>
          <a:p>
            <a:r>
              <a:rPr b="1" lang="en-US" sz="2200" spc="-1" strike="noStrike">
                <a:solidFill>
                  <a:srgbClr val="ffffff"/>
                </a:solidFill>
                <a:latin typeface="Arial"/>
              </a:rPr>
              <a:t>(Factor of 2.4 faster with booleans)</a:t>
            </a:r>
            <a:endParaRPr b="0" lang="en-US" sz="2200" spc="-1" strike="noStrike">
              <a:solidFill>
                <a:srgbClr val="ffffff"/>
              </a:solidFill>
              <a:latin typeface="Arial"/>
            </a:endParaRPr>
          </a:p>
          <a:p>
            <a:endParaRPr b="0" lang="en-US" sz="2200" spc="-1" strike="noStrike">
              <a:solidFill>
                <a:srgbClr val="ffffff"/>
              </a:solidFill>
              <a:latin typeface="Arial"/>
            </a:endParaRPr>
          </a:p>
          <a:p>
            <a:endParaRPr b="0" lang="en-US" sz="2200" spc="-1" strike="noStrike">
              <a:solidFill>
                <a:srgbClr val="ffffff"/>
              </a:solidFill>
              <a:latin typeface="Arial"/>
            </a:endParaRPr>
          </a:p>
          <a:p>
            <a:r>
              <a:rPr b="1" lang="en-US" sz="2200" spc="-1" strike="noStrike">
                <a:solidFill>
                  <a:srgbClr val="ffffff"/>
                </a:solidFill>
                <a:latin typeface="Arial"/>
              </a:rPr>
              <a:t>With 10</a:t>
            </a:r>
            <a:r>
              <a:rPr b="1" lang="en-US" sz="2200" spc="-1" strike="noStrike" baseline="33000">
                <a:solidFill>
                  <a:srgbClr val="ffffff"/>
                </a:solidFill>
                <a:latin typeface="Arial"/>
              </a:rPr>
              <a:t>6</a:t>
            </a:r>
            <a:r>
              <a:rPr b="1" lang="en-US" sz="2200" spc="-1" strike="noStrike">
                <a:solidFill>
                  <a:srgbClr val="ffffff"/>
                </a:solidFill>
                <a:latin typeface="Arial"/>
              </a:rPr>
              <a:t> 2 MeV gamma rays:</a:t>
            </a:r>
            <a:endParaRPr b="0" lang="en-US" sz="2200" spc="-1" strike="noStrike">
              <a:solidFill>
                <a:srgbClr val="ffffff"/>
              </a:solidFill>
              <a:latin typeface="Arial"/>
            </a:endParaRPr>
          </a:p>
          <a:p>
            <a:endParaRPr b="0" lang="en-US" sz="2200" spc="-1" strike="noStrike">
              <a:solidFill>
                <a:srgbClr val="ffffff"/>
              </a:solidFill>
              <a:latin typeface="Arial"/>
            </a:endParaRPr>
          </a:p>
          <a:p>
            <a:r>
              <a:rPr b="1" lang="en-US" sz="2200" spc="-1" strike="noStrike">
                <a:solidFill>
                  <a:srgbClr val="ffffff"/>
                </a:solidFill>
                <a:latin typeface="Arial"/>
              </a:rPr>
              <a:t>extrusion: 17.35 s</a:t>
            </a:r>
            <a:endParaRPr b="0" lang="en-US" sz="2200" spc="-1" strike="noStrike">
              <a:solidFill>
                <a:srgbClr val="ffffff"/>
              </a:solidFill>
              <a:latin typeface="Arial"/>
            </a:endParaRPr>
          </a:p>
          <a:p>
            <a:r>
              <a:rPr b="1" lang="en-US" sz="2200" spc="-1" strike="noStrike">
                <a:solidFill>
                  <a:srgbClr val="ffffff"/>
                </a:solidFill>
                <a:latin typeface="Arial"/>
              </a:rPr>
              <a:t>tessellation: 146 s</a:t>
            </a:r>
            <a:endParaRPr b="0" lang="en-US" sz="2200" spc="-1" strike="noStrike">
              <a:solidFill>
                <a:srgbClr val="ffffff"/>
              </a:solidFill>
              <a:latin typeface="Arial"/>
            </a:endParaRPr>
          </a:p>
          <a:p>
            <a:r>
              <a:rPr b="1" lang="en-US" sz="2200" spc="-1" strike="noStrike">
                <a:solidFill>
                  <a:srgbClr val="ffffff"/>
                </a:solidFill>
                <a:latin typeface="Arial"/>
              </a:rPr>
              <a:t>(Factor of 8.4 faster with booleans) </a:t>
            </a:r>
            <a:endParaRPr b="0" lang="en-US" sz="2200" spc="-1" strike="noStrike">
              <a:solidFill>
                <a:srgbClr val="ffffff"/>
              </a:solidFill>
              <a:latin typeface="Arial"/>
            </a:endParaRPr>
          </a:p>
        </p:txBody>
      </p:sp>
      <p:pic>
        <p:nvPicPr>
          <p:cNvPr id="326" name="" descr=""/>
          <p:cNvPicPr/>
          <p:nvPr/>
        </p:nvPicPr>
        <p:blipFill>
          <a:blip r:embed="rId1"/>
          <a:srcRect l="23281" t="0" r="29217" b="0"/>
          <a:stretch/>
        </p:blipFill>
        <p:spPr>
          <a:xfrm>
            <a:off x="952200" y="2962080"/>
            <a:ext cx="5741640" cy="5162760"/>
          </a:xfrm>
          <a:prstGeom prst="rect">
            <a:avLst/>
          </a:prstGeom>
          <a:ln w="0">
            <a:noFill/>
          </a:ln>
        </p:spPr>
      </p:pic>
      <p:pic>
        <p:nvPicPr>
          <p:cNvPr id="327" name="" descr=""/>
          <p:cNvPicPr/>
          <p:nvPr/>
        </p:nvPicPr>
        <p:blipFill>
          <a:blip r:embed="rId2"/>
          <a:srcRect l="20884" t="0" r="20832" b="0"/>
          <a:stretch/>
        </p:blipFill>
        <p:spPr>
          <a:xfrm>
            <a:off x="7067520" y="3564360"/>
            <a:ext cx="5865840" cy="4684320"/>
          </a:xfrm>
          <a:prstGeom prst="rect">
            <a:avLst/>
          </a:prstGeom>
          <a:ln w="0">
            <a:noFill/>
          </a:ln>
        </p:spPr>
      </p:pic>
      <p:sp>
        <p:nvSpPr>
          <p:cNvPr id="328" name=""/>
          <p:cNvSpPr txBox="1"/>
          <p:nvPr/>
        </p:nvSpPr>
        <p:spPr>
          <a:xfrm>
            <a:off x="1790640" y="8496720"/>
            <a:ext cx="4341240" cy="402840"/>
          </a:xfrm>
          <a:prstGeom prst="rect">
            <a:avLst/>
          </a:prstGeom>
          <a:noFill/>
          <a:ln w="0">
            <a:noFill/>
          </a:ln>
        </p:spPr>
        <p:txBody>
          <a:bodyPr lIns="90000" rIns="90000" tIns="45000" bIns="45000" anchor="t">
            <a:noAutofit/>
          </a:bodyPr>
          <a:p>
            <a:r>
              <a:rPr b="1" lang="en-US" sz="2200" spc="-1" strike="noStrike">
                <a:solidFill>
                  <a:srgbClr val="ffffff"/>
                </a:solidFill>
                <a:latin typeface="Arial"/>
              </a:rPr>
              <a:t>Exported as booleans of Solids</a:t>
            </a:r>
            <a:endParaRPr b="0" lang="en-US" sz="2200" spc="-1" strike="noStrike">
              <a:solidFill>
                <a:srgbClr val="ffffff"/>
              </a:solidFill>
              <a:latin typeface="Arial"/>
            </a:endParaRPr>
          </a:p>
        </p:txBody>
      </p:sp>
      <p:sp>
        <p:nvSpPr>
          <p:cNvPr id="329" name=""/>
          <p:cNvSpPr txBox="1"/>
          <p:nvPr/>
        </p:nvSpPr>
        <p:spPr>
          <a:xfrm>
            <a:off x="7817760" y="8497080"/>
            <a:ext cx="3550320" cy="402840"/>
          </a:xfrm>
          <a:prstGeom prst="rect">
            <a:avLst/>
          </a:prstGeom>
          <a:noFill/>
          <a:ln w="0">
            <a:noFill/>
          </a:ln>
        </p:spPr>
        <p:txBody>
          <a:bodyPr lIns="90000" rIns="90000" tIns="45000" bIns="45000" anchor="t">
            <a:noAutofit/>
          </a:bodyPr>
          <a:p>
            <a:r>
              <a:rPr b="1" lang="en-US" sz="2200" spc="-1" strike="noStrike">
                <a:solidFill>
                  <a:srgbClr val="ffffff"/>
                </a:solidFill>
                <a:latin typeface="Arial"/>
              </a:rPr>
              <a:t>Exported as tessellations</a:t>
            </a:r>
            <a:endParaRPr b="0" lang="en-US" sz="2200" spc="-1" strike="noStrike">
              <a:solidFill>
                <a:srgbClr val="ffffff"/>
              </a:solidFill>
              <a:latin typeface="Arial"/>
            </a:endParaRPr>
          </a:p>
        </p:txBody>
      </p:sp>
      <p:sp>
        <p:nvSpPr>
          <p:cNvPr id="330" name=""/>
          <p:cNvSpPr txBox="1"/>
          <p:nvPr/>
        </p:nvSpPr>
        <p:spPr>
          <a:xfrm>
            <a:off x="0" y="9860400"/>
            <a:ext cx="3832560" cy="427320"/>
          </a:xfrm>
          <a:prstGeom prst="rect">
            <a:avLst/>
          </a:prstGeom>
          <a:noFill/>
          <a:ln w="0">
            <a:noFill/>
          </a:ln>
        </p:spPr>
        <p:txBody>
          <a:bodyPr lIns="90000" rIns="90000" tIns="45000" bIns="45000" anchor="t">
            <a:noAutofit/>
          </a:bodyPr>
          <a:p>
            <a:fld id="{DEAF3100-6B22-4CE6-95CB-05D86CFD3A77}"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DFD4D7B2-9C92-4303-B32D-727D639AD8CB}"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 descr=""/>
          <p:cNvPicPr/>
          <p:nvPr/>
        </p:nvPicPr>
        <p:blipFill>
          <a:blip r:embed="rId1"/>
          <a:stretch/>
        </p:blipFill>
        <p:spPr>
          <a:xfrm>
            <a:off x="5314680" y="1647720"/>
            <a:ext cx="12744720" cy="3000240"/>
          </a:xfrm>
          <a:prstGeom prst="rect">
            <a:avLst/>
          </a:prstGeom>
          <a:ln w="0">
            <a:noFill/>
          </a:ln>
        </p:spPr>
      </p:pic>
      <p:sp>
        <p:nvSpPr>
          <p:cNvPr id="332" name=""/>
          <p:cNvSpPr txBox="1"/>
          <p:nvPr/>
        </p:nvSpPr>
        <p:spPr>
          <a:xfrm>
            <a:off x="4101480" y="266040"/>
            <a:ext cx="10085040" cy="111420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3600" spc="-1" strike="noStrike">
                <a:solidFill>
                  <a:srgbClr val="000000"/>
                </a:solidFill>
                <a:latin typeface="Arial"/>
              </a:rPr>
              <a:t>Adding non-GDML solids to the GDML document</a:t>
            </a:r>
            <a:endParaRPr b="0" lang="en-US" sz="3600" spc="-1" strike="noStrike">
              <a:solidFill>
                <a:srgbClr val="000000"/>
              </a:solidFill>
              <a:latin typeface="Arial"/>
            </a:endParaRPr>
          </a:p>
          <a:p>
            <a:pPr algn="ctr"/>
            <a:r>
              <a:rPr b="0" lang="en-US" sz="3600" spc="-1" strike="noStrike">
                <a:solidFill>
                  <a:srgbClr val="000000"/>
                </a:solidFill>
                <a:latin typeface="Arial"/>
              </a:rPr>
              <a:t>2. Revolve</a:t>
            </a:r>
            <a:endParaRPr b="0" lang="en-US" sz="3600" spc="-1" strike="noStrike">
              <a:solidFill>
                <a:srgbClr val="000000"/>
              </a:solidFill>
              <a:latin typeface="Arial"/>
            </a:endParaRPr>
          </a:p>
        </p:txBody>
      </p:sp>
      <p:pic>
        <p:nvPicPr>
          <p:cNvPr id="333" name="" descr=""/>
          <p:cNvPicPr/>
          <p:nvPr/>
        </p:nvPicPr>
        <p:blipFill>
          <a:blip r:embed="rId2"/>
          <a:stretch/>
        </p:blipFill>
        <p:spPr>
          <a:xfrm>
            <a:off x="4838040" y="2203200"/>
            <a:ext cx="419040" cy="419040"/>
          </a:xfrm>
          <a:prstGeom prst="rect">
            <a:avLst/>
          </a:prstGeom>
          <a:ln w="0">
            <a:noFill/>
          </a:ln>
        </p:spPr>
      </p:pic>
      <p:pic>
        <p:nvPicPr>
          <p:cNvPr id="334" name="" descr=""/>
          <p:cNvPicPr/>
          <p:nvPr/>
        </p:nvPicPr>
        <p:blipFill>
          <a:blip r:embed="rId3"/>
          <a:stretch/>
        </p:blipFill>
        <p:spPr>
          <a:xfrm>
            <a:off x="5936760" y="3713040"/>
            <a:ext cx="428400" cy="428400"/>
          </a:xfrm>
          <a:prstGeom prst="rect">
            <a:avLst/>
          </a:prstGeom>
          <a:ln w="0">
            <a:noFill/>
          </a:ln>
        </p:spPr>
      </p:pic>
      <p:pic>
        <p:nvPicPr>
          <p:cNvPr id="335" name="" descr=""/>
          <p:cNvPicPr/>
          <p:nvPr/>
        </p:nvPicPr>
        <p:blipFill>
          <a:blip r:embed="rId4"/>
          <a:stretch/>
        </p:blipFill>
        <p:spPr>
          <a:xfrm>
            <a:off x="9934560" y="5072760"/>
            <a:ext cx="7618680" cy="4752000"/>
          </a:xfrm>
          <a:prstGeom prst="rect">
            <a:avLst/>
          </a:prstGeom>
          <a:ln w="0">
            <a:noFill/>
          </a:ln>
        </p:spPr>
      </p:pic>
      <p:pic>
        <p:nvPicPr>
          <p:cNvPr id="336" name="" descr=""/>
          <p:cNvPicPr/>
          <p:nvPr/>
        </p:nvPicPr>
        <p:blipFill>
          <a:blip r:embed="rId5"/>
          <a:stretch/>
        </p:blipFill>
        <p:spPr>
          <a:xfrm>
            <a:off x="972000" y="5101200"/>
            <a:ext cx="7705440" cy="4545000"/>
          </a:xfrm>
          <a:prstGeom prst="rect">
            <a:avLst/>
          </a:prstGeom>
          <a:ln w="0">
            <a:noFill/>
          </a:ln>
        </p:spPr>
      </p:pic>
      <p:sp>
        <p:nvSpPr>
          <p:cNvPr id="337" name=""/>
          <p:cNvSpPr txBox="1"/>
          <p:nvPr/>
        </p:nvSpPr>
        <p:spPr>
          <a:xfrm>
            <a:off x="12912120" y="5168160"/>
            <a:ext cx="5204160" cy="12675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View of exported gdml file containing a Revolved sketch, using </a:t>
            </a:r>
            <a:r>
              <a:rPr b="0" lang="en-US" sz="2600" spc="-1" strike="noStrike">
                <a:solidFill>
                  <a:srgbClr val="ffffff"/>
                </a:solidFill>
                <a:latin typeface="LM Mono 12"/>
              </a:rPr>
              <a:t>load_gdml_color</a:t>
            </a:r>
            <a:endParaRPr b="0" lang="en-US" sz="2600" spc="-1" strike="noStrike">
              <a:solidFill>
                <a:srgbClr val="ffffff"/>
              </a:solidFill>
              <a:latin typeface="Arial"/>
            </a:endParaRPr>
          </a:p>
        </p:txBody>
      </p:sp>
      <p:sp>
        <p:nvSpPr>
          <p:cNvPr id="338" name=""/>
          <p:cNvSpPr txBox="1"/>
          <p:nvPr/>
        </p:nvSpPr>
        <p:spPr>
          <a:xfrm>
            <a:off x="349200" y="1801440"/>
            <a:ext cx="6385320" cy="38505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Surfaces of revolution added by</a:t>
            </a:r>
            <a:endParaRPr b="0" lang="en-US" sz="2600" spc="-1" strike="noStrike">
              <a:solidFill>
                <a:srgbClr val="ffffff"/>
              </a:solidFill>
              <a:latin typeface="Arial"/>
            </a:endParaRPr>
          </a:p>
          <a:p>
            <a:r>
              <a:rPr b="0" lang="en-US" sz="2600" spc="-1" strike="noStrike">
                <a:solidFill>
                  <a:srgbClr val="ffffff"/>
                </a:solidFill>
                <a:latin typeface="Arial"/>
              </a:rPr>
              <a:t>creating curve(s) in Sketcher,</a:t>
            </a:r>
            <a:endParaRPr b="0" lang="en-US" sz="2600" spc="-1" strike="noStrike">
              <a:solidFill>
                <a:srgbClr val="ffffff"/>
              </a:solidFill>
              <a:latin typeface="Arial"/>
            </a:endParaRPr>
          </a:p>
          <a:p>
            <a:endParaRPr b="0" lang="en-US" sz="2600" spc="-1" strike="noStrike">
              <a:solidFill>
                <a:srgbClr val="ffffff"/>
              </a:solidFill>
              <a:latin typeface="Arial"/>
            </a:endParaRPr>
          </a:p>
          <a:p>
            <a:endParaRPr b="0" lang="en-US" sz="2600" spc="-1" strike="noStrike">
              <a:solidFill>
                <a:srgbClr val="ffffff"/>
              </a:solidFill>
              <a:latin typeface="Arial"/>
            </a:endParaRPr>
          </a:p>
          <a:p>
            <a:endParaRPr b="0" lang="en-US" sz="2600" spc="-1" strike="noStrike">
              <a:solidFill>
                <a:srgbClr val="ffffff"/>
              </a:solidFill>
              <a:latin typeface="Arial"/>
            </a:endParaRPr>
          </a:p>
          <a:p>
            <a:r>
              <a:rPr b="0" lang="en-US" sz="2600" spc="-1" strike="noStrike">
                <a:solidFill>
                  <a:srgbClr val="ffffff"/>
                </a:solidFill>
                <a:latin typeface="Arial"/>
              </a:rPr>
              <a:t>and then using the revolve command</a:t>
            </a:r>
            <a:endParaRPr b="0" lang="en-US" sz="2600" spc="-1" strike="noStrike">
              <a:solidFill>
                <a:srgbClr val="ffffff"/>
              </a:solidFill>
              <a:latin typeface="Arial"/>
            </a:endParaRPr>
          </a:p>
          <a:p>
            <a:endParaRPr b="0" lang="en-US" sz="2600" spc="-1" strike="noStrike">
              <a:solidFill>
                <a:srgbClr val="ffffff"/>
              </a:solidFill>
              <a:latin typeface="Arial"/>
            </a:endParaRPr>
          </a:p>
          <a:p>
            <a:r>
              <a:rPr b="0" lang="en-US" sz="2600" spc="-1" strike="noStrike">
                <a:solidFill>
                  <a:srgbClr val="ffffff"/>
                </a:solidFill>
                <a:latin typeface="Arial"/>
              </a:rPr>
              <a:t>Revolves are exported as gdml </a:t>
            </a:r>
            <a:r>
              <a:rPr b="0" lang="en-US" sz="2600" spc="-1" strike="noStrike">
                <a:solidFill>
                  <a:srgbClr val="ffffff"/>
                </a:solidFill>
                <a:latin typeface="LM Mono 12"/>
              </a:rPr>
              <a:t>genericPolycone’</a:t>
            </a:r>
            <a:r>
              <a:rPr b="0" lang="en-US" sz="2600" spc="-1" strike="noStrike">
                <a:solidFill>
                  <a:srgbClr val="ffffff"/>
                </a:solidFill>
                <a:latin typeface="Arial"/>
              </a:rPr>
              <a:t>s</a:t>
            </a:r>
            <a:endParaRPr b="0" lang="en-US" sz="2600" spc="-1" strike="noStrike">
              <a:solidFill>
                <a:srgbClr val="ffffff"/>
              </a:solidFill>
              <a:latin typeface="Arial"/>
            </a:endParaRPr>
          </a:p>
          <a:p>
            <a:endParaRPr b="0" lang="en-US" sz="2600" spc="-1" strike="noStrike">
              <a:solidFill>
                <a:srgbClr val="ffffff"/>
              </a:solidFill>
              <a:latin typeface="Arial"/>
            </a:endParaRPr>
          </a:p>
        </p:txBody>
      </p:sp>
      <p:sp>
        <p:nvSpPr>
          <p:cNvPr id="339" name=""/>
          <p:cNvSpPr txBox="1"/>
          <p:nvPr/>
        </p:nvSpPr>
        <p:spPr>
          <a:xfrm>
            <a:off x="0" y="9860400"/>
            <a:ext cx="3832560" cy="427320"/>
          </a:xfrm>
          <a:prstGeom prst="rect">
            <a:avLst/>
          </a:prstGeom>
          <a:noFill/>
          <a:ln w="0">
            <a:noFill/>
          </a:ln>
        </p:spPr>
        <p:txBody>
          <a:bodyPr lIns="90000" rIns="90000" tIns="45000" bIns="45000" anchor="t">
            <a:noAutofit/>
          </a:bodyPr>
          <a:p>
            <a:fld id="{9B4A7120-F9A8-42F6-B558-8663AE3340C2}"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D879A6B0-A8BF-4821-BF5D-DDB4611D3695}"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
          <p:cNvSpPr txBox="1"/>
          <p:nvPr/>
        </p:nvSpPr>
        <p:spPr>
          <a:xfrm>
            <a:off x="4101480" y="266400"/>
            <a:ext cx="10085040" cy="162612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3600" spc="-1" strike="noStrike">
                <a:solidFill>
                  <a:srgbClr val="000000"/>
                </a:solidFill>
                <a:latin typeface="Arial"/>
              </a:rPr>
              <a:t>Adding non-GDML solids to the GDML document</a:t>
            </a:r>
            <a:endParaRPr b="0" lang="en-US" sz="3600" spc="-1" strike="noStrike">
              <a:solidFill>
                <a:srgbClr val="000000"/>
              </a:solidFill>
              <a:latin typeface="Arial"/>
            </a:endParaRPr>
          </a:p>
          <a:p>
            <a:pPr algn="ctr"/>
            <a:r>
              <a:rPr b="0" lang="en-US" sz="3600" spc="-1" strike="noStrike">
                <a:solidFill>
                  <a:srgbClr val="000000"/>
                </a:solidFill>
                <a:latin typeface="Arial"/>
              </a:rPr>
              <a:t>3. Arrays</a:t>
            </a:r>
            <a:endParaRPr b="0" lang="en-US" sz="3600" spc="-1" strike="noStrike">
              <a:solidFill>
                <a:srgbClr val="000000"/>
              </a:solidFill>
              <a:latin typeface="Arial"/>
            </a:endParaRPr>
          </a:p>
          <a:p>
            <a:pPr algn="ctr"/>
            <a:r>
              <a:rPr b="0" lang="en-US" sz="3600" spc="-1" strike="noStrike">
                <a:solidFill>
                  <a:srgbClr val="000000"/>
                </a:solidFill>
                <a:latin typeface="Arial"/>
              </a:rPr>
              <a:t>a. Orthogonal Arrays</a:t>
            </a:r>
            <a:endParaRPr b="0" lang="en-US" sz="3600" spc="-1" strike="noStrike">
              <a:solidFill>
                <a:srgbClr val="000000"/>
              </a:solidFill>
              <a:latin typeface="Arial"/>
            </a:endParaRPr>
          </a:p>
        </p:txBody>
      </p:sp>
      <p:sp>
        <p:nvSpPr>
          <p:cNvPr id="341" name=""/>
          <p:cNvSpPr txBox="1"/>
          <p:nvPr/>
        </p:nvSpPr>
        <p:spPr>
          <a:xfrm>
            <a:off x="877320" y="2258640"/>
            <a:ext cx="6385320" cy="31125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Orthogonal arrays are added by selecting the object and executing the orthogonal array command</a:t>
            </a:r>
            <a:endParaRPr b="0" lang="en-US" sz="2600" spc="-1" strike="noStrike">
              <a:solidFill>
                <a:srgbClr val="ffffff"/>
              </a:solidFill>
              <a:latin typeface="Arial"/>
            </a:endParaRPr>
          </a:p>
          <a:p>
            <a:endParaRPr b="0" lang="en-US" sz="2600" spc="-1" strike="noStrike">
              <a:solidFill>
                <a:srgbClr val="ffffff"/>
              </a:solidFill>
              <a:latin typeface="Arial"/>
            </a:endParaRPr>
          </a:p>
          <a:p>
            <a:r>
              <a:rPr b="0" lang="en-US" sz="2600" spc="-1" strike="noStrike">
                <a:solidFill>
                  <a:srgbClr val="ffffff"/>
                </a:solidFill>
                <a:latin typeface="Arial"/>
              </a:rPr>
              <a:t>Note: Arrays of solids are exported as a single</a:t>
            </a:r>
            <a:r>
              <a:rPr b="0" lang="en-US" sz="2600" spc="-1" strike="noStrike">
                <a:solidFill>
                  <a:srgbClr val="ffffff"/>
                </a:solidFill>
                <a:latin typeface="LM Mono 12"/>
              </a:rPr>
              <a:t> multiunion</a:t>
            </a:r>
            <a:r>
              <a:rPr b="0" lang="en-US" sz="2600" spc="-1" strike="noStrike">
                <a:solidFill>
                  <a:srgbClr val="ffffff"/>
                </a:solidFill>
                <a:latin typeface="Arial"/>
              </a:rPr>
              <a:t> solid and will all have the same material</a:t>
            </a:r>
            <a:endParaRPr b="0" lang="en-US" sz="2600" spc="-1" strike="noStrike">
              <a:solidFill>
                <a:srgbClr val="ffffff"/>
              </a:solidFill>
              <a:latin typeface="Arial"/>
            </a:endParaRPr>
          </a:p>
          <a:p>
            <a:endParaRPr b="0" lang="en-US" sz="2600" spc="-1" strike="noStrike">
              <a:solidFill>
                <a:srgbClr val="ffffff"/>
              </a:solidFill>
              <a:latin typeface="Arial"/>
            </a:endParaRPr>
          </a:p>
        </p:txBody>
      </p:sp>
      <p:sp>
        <p:nvSpPr>
          <p:cNvPr id="342" name=""/>
          <p:cNvSpPr txBox="1"/>
          <p:nvPr/>
        </p:nvSpPr>
        <p:spPr>
          <a:xfrm>
            <a:off x="10483200" y="2648880"/>
            <a:ext cx="6585120" cy="12675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View of exported gdml file containing an orthogonal (rectangular) array, using </a:t>
            </a:r>
            <a:r>
              <a:rPr b="0" lang="en-US" sz="2600" spc="-1" strike="noStrike">
                <a:solidFill>
                  <a:srgbClr val="ffffff"/>
                </a:solidFill>
                <a:latin typeface="LM Mono 12"/>
              </a:rPr>
              <a:t>load_gdml_color</a:t>
            </a:r>
            <a:endParaRPr b="0" lang="en-US" sz="2600" spc="-1" strike="noStrike">
              <a:solidFill>
                <a:srgbClr val="ffffff"/>
              </a:solidFill>
              <a:latin typeface="Arial"/>
            </a:endParaRPr>
          </a:p>
        </p:txBody>
      </p:sp>
      <p:pic>
        <p:nvPicPr>
          <p:cNvPr id="343" name="" descr=""/>
          <p:cNvPicPr/>
          <p:nvPr/>
        </p:nvPicPr>
        <p:blipFill>
          <a:blip r:embed="rId1"/>
          <a:stretch/>
        </p:blipFill>
        <p:spPr>
          <a:xfrm>
            <a:off x="3476520" y="3085920"/>
            <a:ext cx="438120" cy="438120"/>
          </a:xfrm>
          <a:prstGeom prst="rect">
            <a:avLst/>
          </a:prstGeom>
          <a:ln w="0">
            <a:noFill/>
          </a:ln>
        </p:spPr>
      </p:pic>
      <p:pic>
        <p:nvPicPr>
          <p:cNvPr id="344" name="" descr=""/>
          <p:cNvPicPr/>
          <p:nvPr/>
        </p:nvPicPr>
        <p:blipFill>
          <a:blip r:embed="rId2"/>
          <a:stretch/>
        </p:blipFill>
        <p:spPr>
          <a:xfrm>
            <a:off x="1129320" y="5263200"/>
            <a:ext cx="5932800" cy="4752000"/>
          </a:xfrm>
          <a:prstGeom prst="rect">
            <a:avLst/>
          </a:prstGeom>
          <a:ln w="0">
            <a:noFill/>
          </a:ln>
        </p:spPr>
      </p:pic>
      <p:pic>
        <p:nvPicPr>
          <p:cNvPr id="345" name="" descr=""/>
          <p:cNvPicPr/>
          <p:nvPr/>
        </p:nvPicPr>
        <p:blipFill>
          <a:blip r:embed="rId3"/>
          <a:stretch/>
        </p:blipFill>
        <p:spPr>
          <a:xfrm>
            <a:off x="10454400" y="4986720"/>
            <a:ext cx="5932800" cy="4752000"/>
          </a:xfrm>
          <a:prstGeom prst="rect">
            <a:avLst/>
          </a:prstGeom>
          <a:ln w="0">
            <a:noFill/>
          </a:ln>
        </p:spPr>
      </p:pic>
      <p:sp>
        <p:nvSpPr>
          <p:cNvPr id="346" name=""/>
          <p:cNvSpPr txBox="1"/>
          <p:nvPr/>
        </p:nvSpPr>
        <p:spPr>
          <a:xfrm>
            <a:off x="0" y="9860400"/>
            <a:ext cx="3832560" cy="427320"/>
          </a:xfrm>
          <a:prstGeom prst="rect">
            <a:avLst/>
          </a:prstGeom>
          <a:noFill/>
          <a:ln w="0">
            <a:noFill/>
          </a:ln>
        </p:spPr>
        <p:txBody>
          <a:bodyPr lIns="90000" rIns="90000" tIns="45000" bIns="45000" anchor="t">
            <a:noAutofit/>
          </a:bodyPr>
          <a:p>
            <a:fld id="{B3C3FAB5-43EF-4D53-97F5-5FB8639D1A49}"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58D23104-9F11-45C2-ACE7-8D8ED60609E4}"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
          <p:cNvSpPr txBox="1"/>
          <p:nvPr/>
        </p:nvSpPr>
        <p:spPr>
          <a:xfrm>
            <a:off x="4101480" y="266400"/>
            <a:ext cx="10085040" cy="162612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3600" spc="-1" strike="noStrike">
                <a:solidFill>
                  <a:srgbClr val="000000"/>
                </a:solidFill>
                <a:latin typeface="Arial"/>
              </a:rPr>
              <a:t>Adding non-GDML solids to the GDML document</a:t>
            </a:r>
            <a:endParaRPr b="0" lang="en-US" sz="3600" spc="-1" strike="noStrike">
              <a:solidFill>
                <a:srgbClr val="000000"/>
              </a:solidFill>
              <a:latin typeface="Arial"/>
            </a:endParaRPr>
          </a:p>
          <a:p>
            <a:pPr algn="ctr"/>
            <a:r>
              <a:rPr b="0" lang="en-US" sz="3600" spc="-1" strike="noStrike">
                <a:solidFill>
                  <a:srgbClr val="000000"/>
                </a:solidFill>
                <a:latin typeface="Arial"/>
              </a:rPr>
              <a:t>3. Arrays</a:t>
            </a:r>
            <a:endParaRPr b="0" lang="en-US" sz="3600" spc="-1" strike="noStrike">
              <a:solidFill>
                <a:srgbClr val="000000"/>
              </a:solidFill>
              <a:latin typeface="Arial"/>
            </a:endParaRPr>
          </a:p>
          <a:p>
            <a:pPr algn="ctr"/>
            <a:r>
              <a:rPr b="0" lang="en-US" sz="3600" spc="-1" strike="noStrike">
                <a:solidFill>
                  <a:srgbClr val="000000"/>
                </a:solidFill>
                <a:latin typeface="Arial"/>
              </a:rPr>
              <a:t>b. Polar Arrays</a:t>
            </a:r>
            <a:endParaRPr b="0" lang="en-US" sz="3600" spc="-1" strike="noStrike">
              <a:solidFill>
                <a:srgbClr val="000000"/>
              </a:solidFill>
              <a:latin typeface="Arial"/>
            </a:endParaRPr>
          </a:p>
        </p:txBody>
      </p:sp>
      <p:sp>
        <p:nvSpPr>
          <p:cNvPr id="348" name=""/>
          <p:cNvSpPr txBox="1"/>
          <p:nvPr/>
        </p:nvSpPr>
        <p:spPr>
          <a:xfrm>
            <a:off x="10226520" y="3280680"/>
            <a:ext cx="6585120" cy="8985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View of exported gdml file containing a polar array, using </a:t>
            </a:r>
            <a:r>
              <a:rPr b="0" lang="en-US" sz="2600" spc="-1" strike="noStrike">
                <a:solidFill>
                  <a:srgbClr val="ffffff"/>
                </a:solidFill>
                <a:latin typeface="LM Mono 12"/>
              </a:rPr>
              <a:t>load_gdml_color</a:t>
            </a:r>
            <a:endParaRPr b="0" lang="en-US" sz="2600" spc="-1" strike="noStrike">
              <a:solidFill>
                <a:srgbClr val="ffffff"/>
              </a:solidFill>
              <a:latin typeface="Arial"/>
            </a:endParaRPr>
          </a:p>
        </p:txBody>
      </p:sp>
      <p:grpSp>
        <p:nvGrpSpPr>
          <p:cNvPr id="349" name=""/>
          <p:cNvGrpSpPr/>
          <p:nvPr/>
        </p:nvGrpSpPr>
        <p:grpSpPr>
          <a:xfrm>
            <a:off x="653040" y="3280680"/>
            <a:ext cx="6385320" cy="1566360"/>
            <a:chOff x="653040" y="3280680"/>
            <a:chExt cx="6385320" cy="1566360"/>
          </a:xfrm>
        </p:grpSpPr>
        <p:sp>
          <p:nvSpPr>
            <p:cNvPr id="350" name=""/>
            <p:cNvSpPr txBox="1"/>
            <p:nvPr/>
          </p:nvSpPr>
          <p:spPr>
            <a:xfrm>
              <a:off x="653040" y="3280680"/>
              <a:ext cx="6385320" cy="15663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Polar arrays are added by selecting the object and executing the polar array command</a:t>
              </a:r>
              <a:endParaRPr b="0" lang="en-US" sz="2600" spc="-1" strike="noStrike">
                <a:solidFill>
                  <a:srgbClr val="ffffff"/>
                </a:solidFill>
                <a:latin typeface="Arial"/>
              </a:endParaRPr>
            </a:p>
            <a:p>
              <a:endParaRPr b="0" lang="en-US" sz="2600" spc="-1" strike="noStrike">
                <a:solidFill>
                  <a:srgbClr val="ffffff"/>
                </a:solidFill>
                <a:latin typeface="Arial"/>
              </a:endParaRPr>
            </a:p>
          </p:txBody>
        </p:sp>
        <p:pic>
          <p:nvPicPr>
            <p:cNvPr id="351" name="" descr=""/>
            <p:cNvPicPr/>
            <p:nvPr/>
          </p:nvPicPr>
          <p:blipFill>
            <a:blip r:embed="rId1"/>
            <a:stretch/>
          </p:blipFill>
          <p:spPr>
            <a:xfrm>
              <a:off x="2311920" y="4098960"/>
              <a:ext cx="399960" cy="399960"/>
            </a:xfrm>
            <a:prstGeom prst="rect">
              <a:avLst/>
            </a:prstGeom>
            <a:ln w="0">
              <a:noFill/>
            </a:ln>
          </p:spPr>
        </p:pic>
      </p:grpSp>
      <p:pic>
        <p:nvPicPr>
          <p:cNvPr id="352" name="" descr=""/>
          <p:cNvPicPr/>
          <p:nvPr/>
        </p:nvPicPr>
        <p:blipFill>
          <a:blip r:embed="rId2"/>
          <a:stretch/>
        </p:blipFill>
        <p:spPr>
          <a:xfrm>
            <a:off x="1360080" y="5182200"/>
            <a:ext cx="4970880" cy="4494600"/>
          </a:xfrm>
          <a:prstGeom prst="rect">
            <a:avLst/>
          </a:prstGeom>
          <a:ln w="0">
            <a:noFill/>
          </a:ln>
        </p:spPr>
      </p:pic>
      <p:pic>
        <p:nvPicPr>
          <p:cNvPr id="353" name="" descr=""/>
          <p:cNvPicPr/>
          <p:nvPr/>
        </p:nvPicPr>
        <p:blipFill>
          <a:blip r:embed="rId3"/>
          <a:stretch/>
        </p:blipFill>
        <p:spPr>
          <a:xfrm>
            <a:off x="11033640" y="5077440"/>
            <a:ext cx="4970880" cy="4494600"/>
          </a:xfrm>
          <a:prstGeom prst="rect">
            <a:avLst/>
          </a:prstGeom>
          <a:ln w="0">
            <a:noFill/>
          </a:ln>
        </p:spPr>
      </p:pic>
      <p:sp>
        <p:nvSpPr>
          <p:cNvPr id="354" name=""/>
          <p:cNvSpPr txBox="1"/>
          <p:nvPr/>
        </p:nvSpPr>
        <p:spPr>
          <a:xfrm>
            <a:off x="0" y="9860400"/>
            <a:ext cx="3832560" cy="427320"/>
          </a:xfrm>
          <a:prstGeom prst="rect">
            <a:avLst/>
          </a:prstGeom>
          <a:noFill/>
          <a:ln w="0">
            <a:noFill/>
          </a:ln>
        </p:spPr>
        <p:txBody>
          <a:bodyPr lIns="90000" rIns="90000" tIns="45000" bIns="45000" anchor="t">
            <a:noAutofit/>
          </a:bodyPr>
          <a:p>
            <a:fld id="{1563E683-AE34-4793-82FB-9BC65665680B}"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0C2BFC52-E018-4198-9A09-E6C6799BC216}"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
          <p:cNvSpPr txBox="1"/>
          <p:nvPr/>
        </p:nvSpPr>
        <p:spPr>
          <a:xfrm>
            <a:off x="4101480" y="266400"/>
            <a:ext cx="10085040" cy="162612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3600" spc="-1" strike="noStrike">
                <a:solidFill>
                  <a:srgbClr val="000000"/>
                </a:solidFill>
                <a:latin typeface="Arial"/>
              </a:rPr>
              <a:t>Adding non-GDML solids to the GDML document</a:t>
            </a:r>
            <a:endParaRPr b="0" lang="en-US" sz="3600" spc="-1" strike="noStrike">
              <a:solidFill>
                <a:srgbClr val="000000"/>
              </a:solidFill>
              <a:latin typeface="Arial"/>
            </a:endParaRPr>
          </a:p>
          <a:p>
            <a:pPr algn="ctr"/>
            <a:r>
              <a:rPr b="0" lang="en-US" sz="3600" spc="-1" strike="noStrike">
                <a:solidFill>
                  <a:srgbClr val="000000"/>
                </a:solidFill>
                <a:latin typeface="Arial"/>
              </a:rPr>
              <a:t>3. Arrays</a:t>
            </a:r>
            <a:endParaRPr b="0" lang="en-US" sz="3600" spc="-1" strike="noStrike">
              <a:solidFill>
                <a:srgbClr val="000000"/>
              </a:solidFill>
              <a:latin typeface="Arial"/>
            </a:endParaRPr>
          </a:p>
          <a:p>
            <a:pPr algn="ctr"/>
            <a:r>
              <a:rPr b="0" lang="en-US" sz="3600" spc="-1" strike="noStrike">
                <a:solidFill>
                  <a:srgbClr val="000000"/>
                </a:solidFill>
                <a:latin typeface="Arial"/>
              </a:rPr>
              <a:t>c. Arrays of objects distributed along a path</a:t>
            </a:r>
            <a:endParaRPr b="0" lang="en-US" sz="3600" spc="-1" strike="noStrike">
              <a:solidFill>
                <a:srgbClr val="000000"/>
              </a:solidFill>
              <a:latin typeface="Arial"/>
            </a:endParaRPr>
          </a:p>
        </p:txBody>
      </p:sp>
      <p:sp>
        <p:nvSpPr>
          <p:cNvPr id="356" name=""/>
          <p:cNvSpPr txBox="1"/>
          <p:nvPr/>
        </p:nvSpPr>
        <p:spPr>
          <a:xfrm>
            <a:off x="10414080" y="2527200"/>
            <a:ext cx="6585120" cy="8985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View of exported gdml file containing a path array, using </a:t>
            </a:r>
            <a:r>
              <a:rPr b="0" lang="en-US" sz="2600" spc="-1" strike="noStrike">
                <a:solidFill>
                  <a:srgbClr val="ffffff"/>
                </a:solidFill>
                <a:latin typeface="LM Mono 12"/>
              </a:rPr>
              <a:t>load_gdml_color</a:t>
            </a:r>
            <a:endParaRPr b="0" lang="en-US" sz="2600" spc="-1" strike="noStrike">
              <a:solidFill>
                <a:srgbClr val="ffffff"/>
              </a:solidFill>
              <a:latin typeface="Arial"/>
            </a:endParaRPr>
          </a:p>
        </p:txBody>
      </p:sp>
      <p:grpSp>
        <p:nvGrpSpPr>
          <p:cNvPr id="357" name=""/>
          <p:cNvGrpSpPr/>
          <p:nvPr/>
        </p:nvGrpSpPr>
        <p:grpSpPr>
          <a:xfrm>
            <a:off x="1587960" y="2527200"/>
            <a:ext cx="6385320" cy="1566360"/>
            <a:chOff x="1587960" y="2527200"/>
            <a:chExt cx="6385320" cy="1566360"/>
          </a:xfrm>
        </p:grpSpPr>
        <p:sp>
          <p:nvSpPr>
            <p:cNvPr id="358" name=""/>
            <p:cNvSpPr txBox="1"/>
            <p:nvPr/>
          </p:nvSpPr>
          <p:spPr>
            <a:xfrm>
              <a:off x="1587960" y="2527200"/>
              <a:ext cx="6385320" cy="15663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Path arrays are added by selecting the object, a curve (path) in 3D and executing the path array command </a:t>
              </a:r>
              <a:endParaRPr b="0" lang="en-US" sz="2600" spc="-1" strike="noStrike">
                <a:solidFill>
                  <a:srgbClr val="ffffff"/>
                </a:solidFill>
                <a:latin typeface="Arial"/>
              </a:endParaRPr>
            </a:p>
            <a:p>
              <a:endParaRPr b="0" lang="en-US" sz="2600" spc="-1" strike="noStrike">
                <a:solidFill>
                  <a:srgbClr val="ffffff"/>
                </a:solidFill>
                <a:latin typeface="Arial"/>
              </a:endParaRPr>
            </a:p>
          </p:txBody>
        </p:sp>
        <p:pic>
          <p:nvPicPr>
            <p:cNvPr id="359" name="" descr=""/>
            <p:cNvPicPr/>
            <p:nvPr/>
          </p:nvPicPr>
          <p:blipFill>
            <a:blip r:embed="rId1"/>
            <a:stretch/>
          </p:blipFill>
          <p:spPr>
            <a:xfrm>
              <a:off x="5581800" y="3324240"/>
              <a:ext cx="457200" cy="457200"/>
            </a:xfrm>
            <a:prstGeom prst="rect">
              <a:avLst/>
            </a:prstGeom>
            <a:ln w="0">
              <a:noFill/>
            </a:ln>
          </p:spPr>
        </p:pic>
      </p:grpSp>
      <p:pic>
        <p:nvPicPr>
          <p:cNvPr id="360" name="" descr=""/>
          <p:cNvPicPr/>
          <p:nvPr/>
        </p:nvPicPr>
        <p:blipFill>
          <a:blip r:embed="rId2"/>
          <a:stretch/>
        </p:blipFill>
        <p:spPr>
          <a:xfrm>
            <a:off x="2182680" y="4143600"/>
            <a:ext cx="5195520" cy="5996880"/>
          </a:xfrm>
          <a:prstGeom prst="rect">
            <a:avLst/>
          </a:prstGeom>
          <a:ln w="0">
            <a:noFill/>
          </a:ln>
        </p:spPr>
      </p:pic>
      <p:pic>
        <p:nvPicPr>
          <p:cNvPr id="361" name="" descr=""/>
          <p:cNvPicPr/>
          <p:nvPr/>
        </p:nvPicPr>
        <p:blipFill>
          <a:blip r:embed="rId3"/>
          <a:stretch/>
        </p:blipFill>
        <p:spPr>
          <a:xfrm>
            <a:off x="11616480" y="4548600"/>
            <a:ext cx="4180320" cy="4923360"/>
          </a:xfrm>
          <a:prstGeom prst="rect">
            <a:avLst/>
          </a:prstGeom>
          <a:ln w="0">
            <a:noFill/>
          </a:ln>
        </p:spPr>
      </p:pic>
      <p:sp>
        <p:nvSpPr>
          <p:cNvPr id="362" name=""/>
          <p:cNvSpPr txBox="1"/>
          <p:nvPr/>
        </p:nvSpPr>
        <p:spPr>
          <a:xfrm>
            <a:off x="0" y="9860400"/>
            <a:ext cx="3832560" cy="427320"/>
          </a:xfrm>
          <a:prstGeom prst="rect">
            <a:avLst/>
          </a:prstGeom>
          <a:noFill/>
          <a:ln w="0">
            <a:noFill/>
          </a:ln>
        </p:spPr>
        <p:txBody>
          <a:bodyPr lIns="90000" rIns="90000" tIns="45000" bIns="45000" anchor="t">
            <a:noAutofit/>
          </a:bodyPr>
          <a:p>
            <a:fld id="{2DC16C5A-7D3C-4CB8-A6ED-828B05284CD5}"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1E10EC08-0BF6-4C1C-AB43-574C132A073D}"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
          <p:cNvSpPr txBox="1"/>
          <p:nvPr/>
        </p:nvSpPr>
        <p:spPr>
          <a:xfrm>
            <a:off x="4101480" y="266760"/>
            <a:ext cx="10085040" cy="162612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3600" spc="-1" strike="noStrike">
                <a:solidFill>
                  <a:srgbClr val="000000"/>
                </a:solidFill>
                <a:latin typeface="Arial"/>
              </a:rPr>
              <a:t>Adding non-GDML solids to the GDML document</a:t>
            </a:r>
            <a:endParaRPr b="0" lang="en-US" sz="3600" spc="-1" strike="noStrike">
              <a:solidFill>
                <a:srgbClr val="000000"/>
              </a:solidFill>
              <a:latin typeface="Arial"/>
            </a:endParaRPr>
          </a:p>
          <a:p>
            <a:pPr algn="ctr"/>
            <a:r>
              <a:rPr b="0" lang="en-US" sz="3600" spc="-1" strike="noStrike">
                <a:solidFill>
                  <a:srgbClr val="000000"/>
                </a:solidFill>
                <a:latin typeface="Arial"/>
              </a:rPr>
              <a:t>3. Arrays</a:t>
            </a:r>
            <a:endParaRPr b="0" lang="en-US" sz="3600" spc="-1" strike="noStrike">
              <a:solidFill>
                <a:srgbClr val="000000"/>
              </a:solidFill>
              <a:latin typeface="Arial"/>
            </a:endParaRPr>
          </a:p>
          <a:p>
            <a:pPr algn="ctr"/>
            <a:r>
              <a:rPr b="0" lang="en-US" sz="3600" spc="-1" strike="noStrike">
                <a:solidFill>
                  <a:srgbClr val="000000"/>
                </a:solidFill>
                <a:latin typeface="Arial"/>
              </a:rPr>
              <a:t>e. Arrays of arrays</a:t>
            </a:r>
            <a:endParaRPr b="0" lang="en-US" sz="3600" spc="-1" strike="noStrike">
              <a:solidFill>
                <a:srgbClr val="000000"/>
              </a:solidFill>
              <a:latin typeface="Arial"/>
            </a:endParaRPr>
          </a:p>
        </p:txBody>
      </p:sp>
      <p:sp>
        <p:nvSpPr>
          <p:cNvPr id="364" name=""/>
          <p:cNvSpPr txBox="1"/>
          <p:nvPr/>
        </p:nvSpPr>
        <p:spPr>
          <a:xfrm>
            <a:off x="10080720" y="2900520"/>
            <a:ext cx="6585120" cy="12675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View of the exported gdml file containing an orthogonal array of a polar array, using </a:t>
            </a:r>
            <a:r>
              <a:rPr b="0" lang="en-US" sz="2600" spc="-1" strike="noStrike">
                <a:solidFill>
                  <a:srgbClr val="ffffff"/>
                </a:solidFill>
                <a:latin typeface="LM Mono 12"/>
              </a:rPr>
              <a:t>load_gdml_color</a:t>
            </a:r>
            <a:endParaRPr b="0" lang="en-US" sz="2600" spc="-1" strike="noStrike">
              <a:solidFill>
                <a:srgbClr val="ffffff"/>
              </a:solidFill>
              <a:latin typeface="Arial"/>
            </a:endParaRPr>
          </a:p>
        </p:txBody>
      </p:sp>
      <p:sp>
        <p:nvSpPr>
          <p:cNvPr id="365" name=""/>
          <p:cNvSpPr txBox="1"/>
          <p:nvPr/>
        </p:nvSpPr>
        <p:spPr>
          <a:xfrm>
            <a:off x="1635480" y="2574720"/>
            <a:ext cx="5927760" cy="19353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Any object that can be exported to GDML by the Workbench can serve as the base of an array. Below shows an orthogonal array of a polar array of a Cut of two solids in FreeCAD.</a:t>
            </a:r>
            <a:endParaRPr b="0" lang="en-US" sz="2600" spc="-1" strike="noStrike">
              <a:solidFill>
                <a:srgbClr val="ffffff"/>
              </a:solidFill>
              <a:latin typeface="Arial"/>
            </a:endParaRPr>
          </a:p>
        </p:txBody>
      </p:sp>
      <p:pic>
        <p:nvPicPr>
          <p:cNvPr id="366" name="" descr=""/>
          <p:cNvPicPr/>
          <p:nvPr/>
        </p:nvPicPr>
        <p:blipFill>
          <a:blip r:embed="rId1"/>
          <a:stretch/>
        </p:blipFill>
        <p:spPr>
          <a:xfrm>
            <a:off x="2043720" y="4715640"/>
            <a:ext cx="5323320" cy="5332680"/>
          </a:xfrm>
          <a:prstGeom prst="rect">
            <a:avLst/>
          </a:prstGeom>
          <a:ln w="0">
            <a:noFill/>
          </a:ln>
        </p:spPr>
      </p:pic>
      <p:pic>
        <p:nvPicPr>
          <p:cNvPr id="367" name="" descr=""/>
          <p:cNvPicPr/>
          <p:nvPr/>
        </p:nvPicPr>
        <p:blipFill>
          <a:blip r:embed="rId2"/>
          <a:stretch/>
        </p:blipFill>
        <p:spPr>
          <a:xfrm>
            <a:off x="10687680" y="4829400"/>
            <a:ext cx="5637600" cy="5199480"/>
          </a:xfrm>
          <a:prstGeom prst="rect">
            <a:avLst/>
          </a:prstGeom>
          <a:ln w="0">
            <a:noFill/>
          </a:ln>
        </p:spPr>
      </p:pic>
      <p:sp>
        <p:nvSpPr>
          <p:cNvPr id="368" name=""/>
          <p:cNvSpPr txBox="1"/>
          <p:nvPr/>
        </p:nvSpPr>
        <p:spPr>
          <a:xfrm>
            <a:off x="0" y="9860400"/>
            <a:ext cx="3832560" cy="427320"/>
          </a:xfrm>
          <a:prstGeom prst="rect">
            <a:avLst/>
          </a:prstGeom>
          <a:noFill/>
          <a:ln w="0">
            <a:noFill/>
          </a:ln>
        </p:spPr>
        <p:txBody>
          <a:bodyPr lIns="90000" rIns="90000" tIns="45000" bIns="45000" anchor="t">
            <a:noAutofit/>
          </a:bodyPr>
          <a:p>
            <a:fld id="{AEF0AD3B-A810-4277-8B32-1F1CE8990A5C}"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C722FCEE-5098-4841-AD93-3AE7638467DF}"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9" name="" descr=""/>
          <p:cNvPicPr/>
          <p:nvPr/>
        </p:nvPicPr>
        <p:blipFill>
          <a:blip r:embed="rId1"/>
          <a:stretch/>
        </p:blipFill>
        <p:spPr>
          <a:xfrm>
            <a:off x="824040" y="4748760"/>
            <a:ext cx="5208840" cy="4752000"/>
          </a:xfrm>
          <a:prstGeom prst="rect">
            <a:avLst/>
          </a:prstGeom>
          <a:ln w="0">
            <a:noFill/>
          </a:ln>
        </p:spPr>
      </p:pic>
      <p:pic>
        <p:nvPicPr>
          <p:cNvPr id="370" name="" descr=""/>
          <p:cNvPicPr/>
          <p:nvPr/>
        </p:nvPicPr>
        <p:blipFill>
          <a:blip r:embed="rId2"/>
          <a:stretch/>
        </p:blipFill>
        <p:spPr>
          <a:xfrm>
            <a:off x="6539760" y="4710600"/>
            <a:ext cx="5208840" cy="4752000"/>
          </a:xfrm>
          <a:prstGeom prst="rect">
            <a:avLst/>
          </a:prstGeom>
          <a:ln w="0">
            <a:noFill/>
          </a:ln>
        </p:spPr>
      </p:pic>
      <p:pic>
        <p:nvPicPr>
          <p:cNvPr id="371" name="" descr=""/>
          <p:cNvPicPr/>
          <p:nvPr/>
        </p:nvPicPr>
        <p:blipFill>
          <a:blip r:embed="rId3"/>
          <a:stretch/>
        </p:blipFill>
        <p:spPr>
          <a:xfrm>
            <a:off x="12549600" y="4719960"/>
            <a:ext cx="5208840" cy="4752000"/>
          </a:xfrm>
          <a:prstGeom prst="rect">
            <a:avLst/>
          </a:prstGeom>
          <a:ln w="0">
            <a:noFill/>
          </a:ln>
        </p:spPr>
      </p:pic>
      <p:sp>
        <p:nvSpPr>
          <p:cNvPr id="372" name=""/>
          <p:cNvSpPr txBox="1"/>
          <p:nvPr/>
        </p:nvSpPr>
        <p:spPr>
          <a:xfrm>
            <a:off x="933120" y="267120"/>
            <a:ext cx="16422120" cy="213804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pPr algn="ctr"/>
            <a:r>
              <a:rPr b="0" lang="en-US" sz="3600" spc="-1" strike="noStrike">
                <a:solidFill>
                  <a:srgbClr val="000000"/>
                </a:solidFill>
                <a:latin typeface="Arial"/>
              </a:rPr>
              <a:t>Adding non-GDML solids to the GDML document</a:t>
            </a:r>
            <a:endParaRPr b="0" lang="en-US" sz="3600" spc="-1" strike="noStrike">
              <a:solidFill>
                <a:srgbClr val="000000"/>
              </a:solidFill>
              <a:latin typeface="Arial"/>
            </a:endParaRPr>
          </a:p>
          <a:p>
            <a:pPr algn="ctr"/>
            <a:endParaRPr b="0" lang="en-US" sz="3600" spc="-1" strike="noStrike">
              <a:solidFill>
                <a:srgbClr val="000000"/>
              </a:solidFill>
              <a:latin typeface="Arial"/>
            </a:endParaRPr>
          </a:p>
          <a:p>
            <a:pPr algn="ctr"/>
            <a:r>
              <a:rPr b="0" lang="en-US" sz="3600" spc="-1" strike="noStrike">
                <a:solidFill>
                  <a:srgbClr val="000000"/>
                </a:solidFill>
                <a:latin typeface="Arial"/>
              </a:rPr>
              <a:t>Any solid can be exported to a gdml file by meshing it then tessellating the mesh</a:t>
            </a:r>
            <a:endParaRPr b="0" lang="en-US" sz="3600" spc="-1" strike="noStrike">
              <a:solidFill>
                <a:srgbClr val="000000"/>
              </a:solidFill>
              <a:latin typeface="Arial"/>
            </a:endParaRPr>
          </a:p>
          <a:p>
            <a:pPr algn="ctr"/>
            <a:r>
              <a:rPr b="0" lang="en-US" sz="3600" spc="-1" strike="noStrike">
                <a:solidFill>
                  <a:srgbClr val="000000"/>
                </a:solidFill>
                <a:latin typeface="Arial"/>
              </a:rPr>
              <a:t>Example:</a:t>
            </a:r>
            <a:endParaRPr b="0" lang="en-US" sz="3600" spc="-1" strike="noStrike">
              <a:solidFill>
                <a:srgbClr val="000000"/>
              </a:solidFill>
              <a:latin typeface="Arial"/>
            </a:endParaRPr>
          </a:p>
        </p:txBody>
      </p:sp>
      <p:sp>
        <p:nvSpPr>
          <p:cNvPr id="373" name=""/>
          <p:cNvSpPr txBox="1"/>
          <p:nvPr/>
        </p:nvSpPr>
        <p:spPr>
          <a:xfrm>
            <a:off x="12709440" y="2767680"/>
            <a:ext cx="4863960" cy="12675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View of exported gdml file containing a tessellation, using </a:t>
            </a:r>
            <a:r>
              <a:rPr b="0" lang="en-US" sz="2600" spc="-1" strike="noStrike">
                <a:solidFill>
                  <a:srgbClr val="ffffff"/>
                </a:solidFill>
                <a:latin typeface="LM Mono 12"/>
              </a:rPr>
              <a:t>load_gdml_color</a:t>
            </a:r>
            <a:endParaRPr b="0" lang="en-US" sz="2600" spc="-1" strike="noStrike">
              <a:solidFill>
                <a:srgbClr val="ffffff"/>
              </a:solidFill>
              <a:latin typeface="Arial"/>
            </a:endParaRPr>
          </a:p>
        </p:txBody>
      </p:sp>
      <p:sp>
        <p:nvSpPr>
          <p:cNvPr id="374" name=""/>
          <p:cNvSpPr txBox="1"/>
          <p:nvPr/>
        </p:nvSpPr>
        <p:spPr>
          <a:xfrm>
            <a:off x="960120" y="2767680"/>
            <a:ext cx="4863960" cy="19353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Part Workbench can create a solid by sweeping one sketch to another along a path. GDML Workbench currently cannot export a sweep. </a:t>
            </a:r>
            <a:endParaRPr b="0" lang="en-US" sz="2600" spc="-1" strike="noStrike">
              <a:solidFill>
                <a:srgbClr val="ffffff"/>
              </a:solidFill>
              <a:latin typeface="Arial"/>
            </a:endParaRPr>
          </a:p>
        </p:txBody>
      </p:sp>
      <p:sp>
        <p:nvSpPr>
          <p:cNvPr id="375" name=""/>
          <p:cNvSpPr txBox="1"/>
          <p:nvPr/>
        </p:nvSpPr>
        <p:spPr>
          <a:xfrm>
            <a:off x="6662160" y="2767680"/>
            <a:ext cx="4863960" cy="1803600"/>
          </a:xfrm>
          <a:prstGeom prst="rect">
            <a:avLst/>
          </a:prstGeom>
          <a:noFill/>
          <a:ln w="0">
            <a:noFill/>
          </a:ln>
        </p:spPr>
        <p:txBody>
          <a:bodyPr lIns="90000" rIns="90000" tIns="45000" bIns="45000" anchor="t">
            <a:noAutofit/>
          </a:bodyPr>
          <a:p>
            <a:r>
              <a:rPr b="0" lang="en-US" sz="2600" spc="-1" strike="noStrike">
                <a:solidFill>
                  <a:srgbClr val="ffffff"/>
                </a:solidFill>
                <a:latin typeface="Arial"/>
              </a:rPr>
              <a:t>Can convert the sweep shape to a </a:t>
            </a:r>
            <a:r>
              <a:rPr b="0" lang="en-US" sz="2600" spc="-1" strike="noStrike">
                <a:solidFill>
                  <a:srgbClr val="ffffff"/>
                </a:solidFill>
                <a:latin typeface="LM Mono 12"/>
              </a:rPr>
              <a:t>tessellated </a:t>
            </a:r>
            <a:r>
              <a:rPr b="0" lang="en-US" sz="2600" spc="-1" strike="noStrike">
                <a:solidFill>
                  <a:srgbClr val="ffffff"/>
                </a:solidFill>
                <a:latin typeface="DejaVu Sans"/>
              </a:rPr>
              <a:t>solid using the Part to Mesh command</a:t>
            </a:r>
            <a:endParaRPr b="0" lang="en-US" sz="2600" spc="-1" strike="noStrike">
              <a:solidFill>
                <a:srgbClr val="ffffff"/>
              </a:solidFill>
              <a:latin typeface="Arial"/>
            </a:endParaRPr>
          </a:p>
        </p:txBody>
      </p:sp>
      <p:pic>
        <p:nvPicPr>
          <p:cNvPr id="376" name="" descr=""/>
          <p:cNvPicPr/>
          <p:nvPr/>
        </p:nvPicPr>
        <p:blipFill>
          <a:blip r:embed="rId4"/>
          <a:stretch/>
        </p:blipFill>
        <p:spPr>
          <a:xfrm>
            <a:off x="6762600" y="4029480"/>
            <a:ext cx="475920" cy="475920"/>
          </a:xfrm>
          <a:prstGeom prst="rect">
            <a:avLst/>
          </a:prstGeom>
          <a:ln w="0">
            <a:noFill/>
          </a:ln>
        </p:spPr>
      </p:pic>
      <p:sp>
        <p:nvSpPr>
          <p:cNvPr id="377" name=""/>
          <p:cNvSpPr txBox="1"/>
          <p:nvPr/>
        </p:nvSpPr>
        <p:spPr>
          <a:xfrm>
            <a:off x="0" y="9860400"/>
            <a:ext cx="3832560" cy="427320"/>
          </a:xfrm>
          <a:prstGeom prst="rect">
            <a:avLst/>
          </a:prstGeom>
          <a:noFill/>
          <a:ln w="0">
            <a:noFill/>
          </a:ln>
        </p:spPr>
        <p:txBody>
          <a:bodyPr lIns="90000" rIns="90000" tIns="45000" bIns="45000" anchor="t">
            <a:noAutofit/>
          </a:bodyPr>
          <a:p>
            <a:fld id="{F0EC04E1-BA96-41A1-836E-5E380648B811}"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96AD6686-FD8C-4638-BB4D-888904C9257B}"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1333800" y="295920"/>
            <a:ext cx="8229600" cy="914400"/>
          </a:xfrm>
          <a:prstGeom prst="rect">
            <a:avLst/>
          </a:prstGeom>
          <a:gradFill rotWithShape="0">
            <a:gsLst>
              <a:gs pos="0">
                <a:srgbClr val="ffff00"/>
              </a:gs>
              <a:gs pos="100000">
                <a:srgbClr val="ffffff"/>
              </a:gs>
            </a:gsLst>
            <a:lin ang="5400000"/>
          </a:gradFill>
          <a:ln w="12600">
            <a:noFill/>
          </a:ln>
        </p:spPr>
        <p:txBody>
          <a:bodyPr lIns="50760" rIns="50760" tIns="50760" bIns="50760" anchor="ctr">
            <a:noAutofit/>
          </a:bodyPr>
          <a:p>
            <a:pPr indent="0" algn="ctr">
              <a:lnSpc>
                <a:spcPct val="100000"/>
              </a:lnSpc>
              <a:buNone/>
              <a:tabLst>
                <a:tab algn="l" pos="0"/>
              </a:tabLst>
            </a:pPr>
            <a:r>
              <a:rPr b="0" lang="en-US" sz="3600" spc="-1" strike="noStrike">
                <a:solidFill>
                  <a:srgbClr val="000000"/>
                </a:solidFill>
                <a:latin typeface="DejaVu Sans"/>
                <a:ea typeface="Helvetica Light"/>
              </a:rPr>
              <a:t>Opticals Support</a:t>
            </a:r>
            <a:endParaRPr b="0" lang="en-US" sz="3600" spc="-1" strike="noStrike">
              <a:solidFill>
                <a:srgbClr val="ffffff"/>
              </a:solidFill>
              <a:latin typeface="Helvetica Light"/>
            </a:endParaRPr>
          </a:p>
        </p:txBody>
      </p:sp>
      <p:sp>
        <p:nvSpPr>
          <p:cNvPr id="379" name="PlaceHolder 2"/>
          <p:cNvSpPr>
            <a:spLocks noGrp="1"/>
          </p:cNvSpPr>
          <p:nvPr>
            <p:ph/>
          </p:nvPr>
        </p:nvSpPr>
        <p:spPr>
          <a:xfrm>
            <a:off x="409320" y="2381040"/>
            <a:ext cx="15611760" cy="5981760"/>
          </a:xfrm>
          <a:prstGeom prst="rect">
            <a:avLst/>
          </a:prstGeom>
          <a:noFill/>
          <a:ln w="12600">
            <a:noFill/>
          </a:ln>
        </p:spPr>
        <p:txBody>
          <a:bodyPr lIns="50760" rIns="50760" tIns="50760" bIns="50760" anchor="ctr">
            <a:noAutofit/>
          </a:bodyPr>
          <a:p>
            <a:pPr marL="311040" indent="-311040">
              <a:lnSpc>
                <a:spcPct val="100000"/>
              </a:lnSpc>
              <a:spcBef>
                <a:spcPts val="1440"/>
              </a:spcBef>
              <a:buClr>
                <a:srgbClr val="ffffff"/>
              </a:buClr>
              <a:buSzPct val="75000"/>
              <a:buFont typeface="Symbol" charset="2"/>
              <a:buChar char=""/>
            </a:pPr>
            <a:r>
              <a:rPr b="0" lang="en-US" sz="2200" spc="-1" strike="noStrike">
                <a:solidFill>
                  <a:srgbClr val="ffffff"/>
                </a:solidFill>
                <a:latin typeface="DejaVu Sans"/>
                <a:ea typeface="Helvetica Light"/>
              </a:rPr>
              <a:t>With GDML workbench activated, open new file</a:t>
            </a:r>
            <a:endParaRPr b="0" lang="en-US" sz="2200" spc="-1" strike="noStrike">
              <a:solidFill>
                <a:srgbClr val="ffffff"/>
              </a:solidFill>
              <a:latin typeface="Helvetica Light"/>
            </a:endParaRPr>
          </a:p>
          <a:p>
            <a:pPr lvl="1" marL="621720" indent="-311040">
              <a:lnSpc>
                <a:spcPct val="100000"/>
              </a:lnSpc>
              <a:spcBef>
                <a:spcPts val="1440"/>
              </a:spcBef>
              <a:buClr>
                <a:srgbClr val="ffffff"/>
              </a:buClr>
              <a:buSzPct val="75000"/>
              <a:buFont typeface="Symbol" charset="2"/>
              <a:buChar char=""/>
            </a:pPr>
            <a:r>
              <a:rPr b="0" lang="en-US" sz="2200" spc="-1" strike="noStrike">
                <a:solidFill>
                  <a:srgbClr val="ffffff"/>
                </a:solidFill>
                <a:latin typeface="DejaVu Sans"/>
                <a:ea typeface="Helvetica Light"/>
              </a:rPr>
              <a:t>Creates GDML file structure</a:t>
            </a:r>
            <a:endParaRPr b="0" lang="en-US" sz="2200" spc="-1" strike="noStrike">
              <a:solidFill>
                <a:srgbClr val="ffffff"/>
              </a:solidFill>
              <a:latin typeface="Helvetica Light"/>
            </a:endParaRPr>
          </a:p>
          <a:p>
            <a:pPr lvl="2" marL="932760" indent="-311040">
              <a:lnSpc>
                <a:spcPct val="100000"/>
              </a:lnSpc>
              <a:spcBef>
                <a:spcPts val="1440"/>
              </a:spcBef>
              <a:buClr>
                <a:srgbClr val="ffffff"/>
              </a:buClr>
              <a:buSzPct val="75000"/>
              <a:buFont typeface="Symbol" charset="2"/>
              <a:buChar char=""/>
            </a:pPr>
            <a:r>
              <a:rPr b="0" lang="en-US" sz="2200" spc="-1" strike="noStrike">
                <a:solidFill>
                  <a:srgbClr val="ffffff"/>
                </a:solidFill>
                <a:latin typeface="DejaVu Sans"/>
                <a:ea typeface="Helvetica Light"/>
              </a:rPr>
              <a:t>Matrix</a:t>
            </a:r>
            <a:endParaRPr b="0" lang="en-US" sz="2200" spc="-1" strike="noStrike">
              <a:solidFill>
                <a:srgbClr val="ffffff"/>
              </a:solidFill>
              <a:latin typeface="Helvetica Light"/>
            </a:endParaRPr>
          </a:p>
          <a:p>
            <a:pPr lvl="2" marL="932760" indent="-311040">
              <a:lnSpc>
                <a:spcPct val="100000"/>
              </a:lnSpc>
              <a:spcBef>
                <a:spcPts val="1440"/>
              </a:spcBef>
              <a:buClr>
                <a:srgbClr val="ffffff"/>
              </a:buClr>
              <a:buSzPct val="75000"/>
              <a:buFont typeface="Symbol" charset="2"/>
              <a:buChar char=""/>
            </a:pPr>
            <a:r>
              <a:rPr b="0" lang="en-US" sz="2200" spc="-1" strike="noStrike">
                <a:solidFill>
                  <a:srgbClr val="ffffff"/>
                </a:solidFill>
                <a:latin typeface="DejaVu Sans"/>
                <a:ea typeface="Helvetica Light"/>
              </a:rPr>
              <a:t>Surfaces</a:t>
            </a:r>
            <a:endParaRPr b="0" lang="en-US" sz="2200" spc="-1" strike="noStrike">
              <a:solidFill>
                <a:srgbClr val="ffffff"/>
              </a:solidFill>
              <a:latin typeface="Helvetica Light"/>
            </a:endParaRPr>
          </a:p>
          <a:p>
            <a:pPr marL="311040" indent="-311040">
              <a:lnSpc>
                <a:spcPct val="100000"/>
              </a:lnSpc>
              <a:spcBef>
                <a:spcPts val="1440"/>
              </a:spcBef>
              <a:buClr>
                <a:srgbClr val="ffffff"/>
              </a:buClr>
              <a:buSzPct val="75000"/>
              <a:buFont typeface="Symbol" charset="2"/>
              <a:buChar char=""/>
            </a:pPr>
            <a:r>
              <a:rPr b="0" lang="en-US" sz="2200" spc="-1" strike="noStrike">
                <a:solidFill>
                  <a:srgbClr val="ffffff"/>
                </a:solidFill>
                <a:latin typeface="DejaVu Sans"/>
                <a:ea typeface="Helvetica Light"/>
              </a:rPr>
              <a:t>Import matrix.xml file see example</a:t>
            </a:r>
            <a:br>
              <a:rPr sz="2200"/>
            </a:br>
            <a:r>
              <a:rPr b="0" lang="en-US" sz="2200" spc="-1" strike="noStrike">
                <a:solidFill>
                  <a:srgbClr val="ffffff"/>
                </a:solidFill>
                <a:latin typeface="DejaVu Sans"/>
                <a:ea typeface="Helvetica Light"/>
              </a:rPr>
              <a:t>freecad/gdml/Resources/matrix.xml</a:t>
            </a:r>
            <a:endParaRPr b="0" lang="en-US" sz="2200" spc="-1" strike="noStrike">
              <a:solidFill>
                <a:srgbClr val="ffffff"/>
              </a:solidFill>
              <a:latin typeface="Helvetica Light"/>
            </a:endParaRPr>
          </a:p>
          <a:p>
            <a:pPr lvl="1" marL="621720" indent="-311040">
              <a:lnSpc>
                <a:spcPct val="100000"/>
              </a:lnSpc>
              <a:spcBef>
                <a:spcPts val="1440"/>
              </a:spcBef>
              <a:buClr>
                <a:srgbClr val="ffffff"/>
              </a:buClr>
              <a:buSzPct val="75000"/>
              <a:buFont typeface="Symbol" charset="2"/>
              <a:buChar char=""/>
            </a:pPr>
            <a:r>
              <a:rPr b="0" lang="en-US" sz="2200" spc="-1" strike="noStrike">
                <a:solidFill>
                  <a:srgbClr val="ffffff"/>
                </a:solidFill>
                <a:latin typeface="DejaVu Sans"/>
                <a:ea typeface="Helvetica Light"/>
              </a:rPr>
              <a:t>Matrix is a number of FreeCAD spreadsheets</a:t>
            </a:r>
            <a:br>
              <a:rPr sz="2200"/>
            </a:br>
            <a:r>
              <a:rPr b="0" lang="en-US" sz="2200" spc="-1" strike="noStrike">
                <a:solidFill>
                  <a:srgbClr val="ffffff"/>
                </a:solidFill>
                <a:latin typeface="DejaVu Sans"/>
                <a:ea typeface="Helvetica Light"/>
              </a:rPr>
              <a:t>within the Opticals/Matrix Group</a:t>
            </a:r>
            <a:endParaRPr b="0" lang="en-US" sz="2200" spc="-1" strike="noStrike">
              <a:solidFill>
                <a:srgbClr val="ffffff"/>
              </a:solidFill>
              <a:latin typeface="Helvetica Light"/>
            </a:endParaRPr>
          </a:p>
          <a:p>
            <a:pPr marL="311040" indent="-311040">
              <a:lnSpc>
                <a:spcPct val="100000"/>
              </a:lnSpc>
              <a:spcBef>
                <a:spcPts val="1440"/>
              </a:spcBef>
              <a:buClr>
                <a:srgbClr val="ffffff"/>
              </a:buClr>
              <a:buSzPct val="75000"/>
              <a:buFont typeface="Symbol" charset="2"/>
              <a:buChar char=""/>
            </a:pPr>
            <a:r>
              <a:rPr b="0" lang="en-US" sz="2200" spc="-1" strike="noStrike">
                <a:solidFill>
                  <a:srgbClr val="ffffff"/>
                </a:solidFill>
                <a:latin typeface="DejaVu Sans"/>
                <a:ea typeface="Helvetica Light"/>
              </a:rPr>
              <a:t>Import optical.xml file see example</a:t>
            </a:r>
            <a:br>
              <a:rPr sz="2200"/>
            </a:br>
            <a:r>
              <a:rPr b="0" lang="en-US" sz="2200" spc="-1" strike="noStrike">
                <a:solidFill>
                  <a:srgbClr val="ffffff"/>
                </a:solidFill>
                <a:latin typeface="DejaVu Sans"/>
                <a:ea typeface="Helvetica Light"/>
              </a:rPr>
              <a:t>freecad/gdml/Resources/optical.xml</a:t>
            </a:r>
            <a:endParaRPr b="0" lang="en-US" sz="2200" spc="-1" strike="noStrike">
              <a:solidFill>
                <a:srgbClr val="ffffff"/>
              </a:solidFill>
              <a:latin typeface="Helvetica Light"/>
            </a:endParaRPr>
          </a:p>
          <a:p>
            <a:pPr lvl="1" marL="621720" indent="-311040">
              <a:lnSpc>
                <a:spcPct val="100000"/>
              </a:lnSpc>
              <a:spcBef>
                <a:spcPts val="1440"/>
              </a:spcBef>
              <a:buClr>
                <a:srgbClr val="ffffff"/>
              </a:buClr>
              <a:buSzPct val="75000"/>
              <a:buFont typeface="Symbol" charset="2"/>
              <a:buChar char=""/>
            </a:pPr>
            <a:r>
              <a:rPr b="0" lang="en-US" sz="2200" spc="-1" strike="noStrike">
                <a:solidFill>
                  <a:srgbClr val="ffffff"/>
                </a:solidFill>
                <a:latin typeface="DejaVu Sans"/>
                <a:ea typeface="Helvetica Light"/>
              </a:rPr>
              <a:t>Definition of a number of surfaces</a:t>
            </a:r>
            <a:endParaRPr b="0" lang="en-US" sz="2200" spc="-1" strike="noStrike">
              <a:solidFill>
                <a:srgbClr val="ffffff"/>
              </a:solidFill>
              <a:latin typeface="Helvetica Light"/>
            </a:endParaRPr>
          </a:p>
          <a:p>
            <a:pPr marL="311040" indent="-311040">
              <a:lnSpc>
                <a:spcPct val="100000"/>
              </a:lnSpc>
              <a:spcBef>
                <a:spcPts val="1440"/>
              </a:spcBef>
              <a:buClr>
                <a:srgbClr val="ffffff"/>
              </a:buClr>
              <a:buSzPct val="75000"/>
              <a:buFont typeface="Symbol" charset="2"/>
              <a:buChar char=""/>
            </a:pPr>
            <a:r>
              <a:rPr b="0" lang="en-US" sz="2200" spc="-1" strike="noStrike">
                <a:solidFill>
                  <a:srgbClr val="ffffff"/>
                </a:solidFill>
                <a:latin typeface="DejaVu Sans"/>
                <a:ea typeface="Helvetica Light"/>
              </a:rPr>
              <a:t>Icons/Commands</a:t>
            </a:r>
            <a:endParaRPr b="0" lang="en-US" sz="2200" spc="-1" strike="noStrike">
              <a:solidFill>
                <a:srgbClr val="ffffff"/>
              </a:solidFill>
              <a:latin typeface="Helvetica Light"/>
            </a:endParaRPr>
          </a:p>
          <a:p>
            <a:pPr lvl="1" marL="621720" indent="-311040">
              <a:lnSpc>
                <a:spcPct val="100000"/>
              </a:lnSpc>
              <a:spcBef>
                <a:spcPts val="1440"/>
              </a:spcBef>
              <a:buClr>
                <a:srgbClr val="ffffff"/>
              </a:buClr>
              <a:buSzPct val="75000"/>
              <a:buFont typeface="Symbol" charset="2"/>
              <a:buChar char=""/>
            </a:pPr>
            <a:r>
              <a:rPr b="0" lang="en-US" sz="2200" spc="-1" strike="noStrike">
                <a:solidFill>
                  <a:srgbClr val="ffffff"/>
                </a:solidFill>
                <a:latin typeface="DejaVu Sans"/>
                <a:ea typeface="Helvetica Light"/>
              </a:rPr>
              <a:t>Set Skin Surface</a:t>
            </a:r>
            <a:endParaRPr b="0" lang="en-US" sz="2200" spc="-1" strike="noStrike">
              <a:solidFill>
                <a:srgbClr val="ffffff"/>
              </a:solidFill>
              <a:latin typeface="Helvetica Light"/>
            </a:endParaRPr>
          </a:p>
          <a:p>
            <a:pPr lvl="1" marL="621720" indent="-311040">
              <a:lnSpc>
                <a:spcPct val="100000"/>
              </a:lnSpc>
              <a:spcBef>
                <a:spcPts val="1440"/>
              </a:spcBef>
              <a:buClr>
                <a:srgbClr val="ffffff"/>
              </a:buClr>
              <a:buSzPct val="75000"/>
              <a:buFont typeface="Symbol" charset="2"/>
              <a:buChar char=""/>
            </a:pPr>
            <a:r>
              <a:rPr b="0" lang="en-US" sz="2200" spc="-1" strike="noStrike">
                <a:solidFill>
                  <a:srgbClr val="ffffff"/>
                </a:solidFill>
                <a:latin typeface="DejaVu Sans"/>
                <a:ea typeface="Helvetica Light"/>
              </a:rPr>
              <a:t>Set Border Surface</a:t>
            </a:r>
            <a:endParaRPr b="0" lang="en-US" sz="2200" spc="-1" strike="noStrike">
              <a:solidFill>
                <a:srgbClr val="ffffff"/>
              </a:solidFill>
              <a:latin typeface="Helvetica Light"/>
            </a:endParaRPr>
          </a:p>
        </p:txBody>
      </p:sp>
      <p:pic>
        <p:nvPicPr>
          <p:cNvPr id="380" name="Screenshot 2023-01-17 at 14.29.02.png" descr="Screenshot 2023-01-17 at 14.29.02.png"/>
          <p:cNvPicPr/>
          <p:nvPr/>
        </p:nvPicPr>
        <p:blipFill>
          <a:blip r:embed="rId1"/>
          <a:stretch/>
        </p:blipFill>
        <p:spPr>
          <a:xfrm>
            <a:off x="3794760" y="7548120"/>
            <a:ext cx="400320" cy="428760"/>
          </a:xfrm>
          <a:prstGeom prst="rect">
            <a:avLst/>
          </a:prstGeom>
          <a:ln w="12600">
            <a:noFill/>
          </a:ln>
        </p:spPr>
      </p:pic>
      <p:pic>
        <p:nvPicPr>
          <p:cNvPr id="381" name="Screenshot 2023-01-17 at 14.29.21.png" descr="Screenshot 2023-01-17 at 14.29.21.png"/>
          <p:cNvPicPr/>
          <p:nvPr/>
        </p:nvPicPr>
        <p:blipFill>
          <a:blip r:embed="rId2"/>
          <a:stretch/>
        </p:blipFill>
        <p:spPr>
          <a:xfrm>
            <a:off x="3789720" y="8115480"/>
            <a:ext cx="466560" cy="428760"/>
          </a:xfrm>
          <a:prstGeom prst="rect">
            <a:avLst/>
          </a:prstGeom>
          <a:ln w="12600">
            <a:noFill/>
          </a:ln>
        </p:spPr>
      </p:pic>
      <p:pic>
        <p:nvPicPr>
          <p:cNvPr id="382" name="" descr=""/>
          <p:cNvPicPr/>
          <p:nvPr/>
        </p:nvPicPr>
        <p:blipFill>
          <a:blip r:embed="rId3"/>
          <a:stretch/>
        </p:blipFill>
        <p:spPr>
          <a:xfrm>
            <a:off x="10532160" y="66600"/>
            <a:ext cx="7320240" cy="10286640"/>
          </a:xfrm>
          <a:prstGeom prst="rect">
            <a:avLst/>
          </a:prstGeom>
          <a:ln w="0">
            <a:noFill/>
          </a:ln>
        </p:spPr>
      </p:pic>
      <p:sp>
        <p:nvSpPr>
          <p:cNvPr id="383" name=""/>
          <p:cNvSpPr txBox="1"/>
          <p:nvPr/>
        </p:nvSpPr>
        <p:spPr>
          <a:xfrm>
            <a:off x="0" y="9860400"/>
            <a:ext cx="3832560" cy="427320"/>
          </a:xfrm>
          <a:prstGeom prst="rect">
            <a:avLst/>
          </a:prstGeom>
          <a:noFill/>
          <a:ln w="0">
            <a:noFill/>
          </a:ln>
        </p:spPr>
        <p:txBody>
          <a:bodyPr lIns="90000" rIns="90000" tIns="45000" bIns="45000" anchor="t">
            <a:noAutofit/>
          </a:bodyPr>
          <a:p>
            <a:fld id="{4DCD7667-6F1F-4A2D-8F36-6488E4F931CA}"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4" name="PlaceHolder 3"/>
          <p:cNvSpPr>
            <a:spLocks noGrp="1"/>
          </p:cNvSpPr>
          <p:nvPr>
            <p:ph type="sldNum" idx="1"/>
          </p:nvPr>
        </p:nvSpPr>
        <p:spPr/>
        <p:txBody>
          <a:bodyPr/>
          <a:p>
            <a:fld id="{4BF76216-211F-4F6C-89E0-FCCFEF3C6882}"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5472720" y="1106280"/>
            <a:ext cx="7342560" cy="914400"/>
          </a:xfrm>
          <a:prstGeom prst="rect">
            <a:avLst/>
          </a:prstGeom>
          <a:gradFill rotWithShape="0">
            <a:gsLst>
              <a:gs pos="0">
                <a:srgbClr val="ffff00"/>
              </a:gs>
              <a:gs pos="100000">
                <a:srgbClr val="ffffff"/>
              </a:gs>
            </a:gsLst>
            <a:lin ang="5400000"/>
          </a:gradFill>
          <a:ln w="12600">
            <a:noFill/>
          </a:ln>
        </p:spPr>
        <p:txBody>
          <a:bodyPr lIns="50760" rIns="50760" tIns="50760" bIns="50760" anchor="ctr">
            <a:noAutofit/>
          </a:bodyPr>
          <a:p>
            <a:pPr indent="0" algn="ctr">
              <a:lnSpc>
                <a:spcPct val="100000"/>
              </a:lnSpc>
              <a:buNone/>
              <a:tabLst>
                <a:tab algn="l" pos="0"/>
              </a:tabLst>
            </a:pPr>
            <a:r>
              <a:rPr b="0" lang="en-US" sz="3600" spc="-1" strike="noStrike">
                <a:solidFill>
                  <a:srgbClr val="000000"/>
                </a:solidFill>
                <a:latin typeface="DejaVu Sans"/>
                <a:ea typeface="Helvetica Light"/>
              </a:rPr>
              <a:t>Other Information</a:t>
            </a:r>
            <a:endParaRPr b="0" lang="en-US" sz="3600" spc="-1" strike="noStrike">
              <a:solidFill>
                <a:srgbClr val="ffffff"/>
              </a:solidFill>
              <a:latin typeface="Helvetica Light"/>
            </a:endParaRPr>
          </a:p>
        </p:txBody>
      </p:sp>
      <p:sp>
        <p:nvSpPr>
          <p:cNvPr id="385" name="PlaceHolder 2"/>
          <p:cNvSpPr>
            <a:spLocks noGrp="1"/>
          </p:cNvSpPr>
          <p:nvPr>
            <p:ph/>
          </p:nvPr>
        </p:nvSpPr>
        <p:spPr>
          <a:xfrm>
            <a:off x="1342800" y="2733840"/>
            <a:ext cx="15611760" cy="6629040"/>
          </a:xfrm>
          <a:prstGeom prst="rect">
            <a:avLst/>
          </a:prstGeom>
          <a:noFill/>
          <a:ln w="12600">
            <a:noFill/>
          </a:ln>
        </p:spPr>
        <p:txBody>
          <a:bodyPr lIns="50760" rIns="50760" tIns="50760" bIns="50760" anchor="ctr">
            <a:noAutofit/>
          </a:bodyPr>
          <a:p>
            <a:pPr marL="609480" indent="-609480">
              <a:lnSpc>
                <a:spcPct val="100000"/>
              </a:lnSpc>
              <a:spcBef>
                <a:spcPts val="5899"/>
              </a:spcBef>
              <a:buClr>
                <a:srgbClr val="ffffff"/>
              </a:buClr>
              <a:buSzPct val="75000"/>
              <a:buFont typeface="Symbol" charset="2"/>
              <a:buChar char=""/>
            </a:pPr>
            <a:r>
              <a:rPr b="0" lang="en-US" sz="2600" spc="-1" strike="noStrike">
                <a:solidFill>
                  <a:srgbClr val="ffffff"/>
                </a:solidFill>
                <a:latin typeface="DejaVu Sans"/>
                <a:ea typeface="Helvetica Light"/>
              </a:rPr>
              <a:t>Information on the GDML workbench can be found on Keith’s github page:</a:t>
            </a:r>
            <a:br>
              <a:rPr sz="2600"/>
            </a:br>
            <a:r>
              <a:rPr b="0" lang="en-US" sz="2600" spc="-1" strike="noStrike">
                <a:solidFill>
                  <a:srgbClr val="ffffff"/>
                </a:solidFill>
                <a:latin typeface="DejaVu Sans"/>
                <a:ea typeface="Helvetica Light"/>
              </a:rPr>
              <a:t>https://github.com/KeithSloan/GDML</a:t>
            </a:r>
            <a:endParaRPr b="0" lang="en-US" sz="2600" spc="-1" strike="noStrike">
              <a:solidFill>
                <a:srgbClr val="ffffff"/>
              </a:solidFill>
              <a:latin typeface="Helvetica Light"/>
            </a:endParaRPr>
          </a:p>
          <a:p>
            <a:pPr marL="609480" indent="-609480">
              <a:lnSpc>
                <a:spcPct val="100000"/>
              </a:lnSpc>
              <a:spcBef>
                <a:spcPts val="5899"/>
              </a:spcBef>
              <a:buClr>
                <a:srgbClr val="ffffff"/>
              </a:buClr>
              <a:buSzPct val="75000"/>
              <a:buFont typeface="Symbol" charset="2"/>
              <a:buChar char=""/>
            </a:pPr>
            <a:r>
              <a:rPr b="0" lang="en-US" sz="2600" spc="-1" strike="noStrike">
                <a:solidFill>
                  <a:srgbClr val="ffffff"/>
                </a:solidFill>
                <a:latin typeface="DejaVu Sans"/>
                <a:ea typeface="Helvetica Light"/>
              </a:rPr>
              <a:t>Installation - see README in github</a:t>
            </a:r>
            <a:endParaRPr b="0" lang="en-US" sz="2600" spc="-1" strike="noStrike">
              <a:solidFill>
                <a:srgbClr val="ffffff"/>
              </a:solidFill>
              <a:latin typeface="Helvetica Light"/>
            </a:endParaRPr>
          </a:p>
          <a:p>
            <a:pPr lvl="1" marL="1219320" indent="-609480">
              <a:lnSpc>
                <a:spcPct val="100000"/>
              </a:lnSpc>
              <a:spcBef>
                <a:spcPts val="5899"/>
              </a:spcBef>
              <a:buClr>
                <a:srgbClr val="ffffff"/>
              </a:buClr>
              <a:buSzPct val="75000"/>
              <a:buFont typeface="Symbol" charset="2"/>
              <a:buChar char=""/>
            </a:pPr>
            <a:r>
              <a:rPr b="0" lang="en-US" sz="2600" spc="-1" strike="noStrike">
                <a:solidFill>
                  <a:srgbClr val="ffffff"/>
                </a:solidFill>
                <a:latin typeface="DejaVu Sans"/>
                <a:ea typeface="Helvetica Light"/>
              </a:rPr>
              <a:t>Gmsh shared library needs to be installed in FreeCAD</a:t>
            </a:r>
            <a:br>
              <a:rPr sz="2600"/>
            </a:br>
            <a:r>
              <a:rPr b="0" lang="en-US" sz="2600" spc="-1" strike="noStrike">
                <a:solidFill>
                  <a:srgbClr val="ffffff"/>
                </a:solidFill>
                <a:latin typeface="DejaVu Sans"/>
                <a:ea typeface="Helvetica Light"/>
              </a:rPr>
              <a:t>Resources/lib see README</a:t>
            </a:r>
            <a:endParaRPr b="0" lang="en-US" sz="2600" spc="-1" strike="noStrike">
              <a:solidFill>
                <a:srgbClr val="ffffff"/>
              </a:solidFill>
              <a:latin typeface="Helvetica Light"/>
            </a:endParaRPr>
          </a:p>
          <a:p>
            <a:pPr marL="609480" indent="-609480">
              <a:lnSpc>
                <a:spcPct val="100000"/>
              </a:lnSpc>
              <a:spcBef>
                <a:spcPts val="5899"/>
              </a:spcBef>
              <a:buClr>
                <a:srgbClr val="ffffff"/>
              </a:buClr>
              <a:buSzPct val="75000"/>
              <a:buFont typeface="Symbol" charset="2"/>
              <a:buChar char=""/>
            </a:pPr>
            <a:r>
              <a:rPr b="0" lang="en-US" sz="2600" spc="-1" strike="noStrike">
                <a:solidFill>
                  <a:srgbClr val="ffffff"/>
                </a:solidFill>
                <a:latin typeface="DejaVu Sans"/>
                <a:ea typeface="Helvetica Light"/>
              </a:rPr>
              <a:t>Use instructions and example files are on the wiki page</a:t>
            </a:r>
            <a:br>
              <a:rPr sz="2600"/>
            </a:br>
            <a:r>
              <a:rPr b="0" lang="en-US" sz="2600" spc="-1" strike="noStrike">
                <a:solidFill>
                  <a:srgbClr val="ffffff"/>
                </a:solidFill>
                <a:latin typeface="DejaVu Sans"/>
                <a:ea typeface="Helvetica Light"/>
              </a:rPr>
              <a:t>https://github.com/KeithSloan/GDML/wiki</a:t>
            </a:r>
            <a:endParaRPr b="0" lang="en-US" sz="2600" spc="-1" strike="noStrike">
              <a:solidFill>
                <a:srgbClr val="ffffff"/>
              </a:solidFill>
              <a:latin typeface="Helvetica Light"/>
            </a:endParaRPr>
          </a:p>
        </p:txBody>
      </p:sp>
      <p:sp>
        <p:nvSpPr>
          <p:cNvPr id="386" name=""/>
          <p:cNvSpPr txBox="1"/>
          <p:nvPr/>
        </p:nvSpPr>
        <p:spPr>
          <a:xfrm>
            <a:off x="0" y="9860400"/>
            <a:ext cx="3832560" cy="427320"/>
          </a:xfrm>
          <a:prstGeom prst="rect">
            <a:avLst/>
          </a:prstGeom>
          <a:noFill/>
          <a:ln w="0">
            <a:noFill/>
          </a:ln>
        </p:spPr>
        <p:txBody>
          <a:bodyPr lIns="90000" rIns="90000" tIns="45000" bIns="45000" anchor="t">
            <a:noAutofit/>
          </a:bodyPr>
          <a:p>
            <a:fld id="{97152E54-9446-4902-B772-8BD479604271}"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4" name="PlaceHolder 3"/>
          <p:cNvSpPr>
            <a:spLocks noGrp="1"/>
          </p:cNvSpPr>
          <p:nvPr>
            <p:ph type="sldNum" idx="1"/>
          </p:nvPr>
        </p:nvSpPr>
        <p:spPr/>
        <p:txBody>
          <a:bodyPr/>
          <a:p>
            <a:fld id="{946AA190-D023-40F5-AD27-E3416C70A998}"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1" name="PlaceHolder 1"/>
          <p:cNvSpPr>
            <a:spLocks noGrp="1"/>
          </p:cNvSpPr>
          <p:nvPr>
            <p:ph type="title"/>
          </p:nvPr>
        </p:nvSpPr>
        <p:spPr>
          <a:xfrm>
            <a:off x="1342800" y="-1139400"/>
            <a:ext cx="15611760" cy="5373000"/>
          </a:xfrm>
          <a:prstGeom prst="rect">
            <a:avLst/>
          </a:prstGeom>
          <a:noFill/>
          <a:ln w="0">
            <a:noFill/>
          </a:ln>
        </p:spPr>
        <p:txBody>
          <a:bodyPr lIns="0" rIns="0" tIns="0" bIns="0" anchor="ctr">
            <a:noAutofit/>
          </a:bodyPr>
          <a:p>
            <a:pPr indent="0" algn="ctr">
              <a:buNone/>
            </a:pPr>
            <a:r>
              <a:rPr b="0" lang="en-US" sz="3600" spc="-1" strike="noStrike">
                <a:solidFill>
                  <a:srgbClr val="ffffff"/>
                </a:solidFill>
                <a:latin typeface="DejaVu Sans"/>
              </a:rPr>
              <a:t>FreeCAD – an Open Source CAD Application</a:t>
            </a:r>
            <a:br>
              <a:rPr sz="3600"/>
            </a:br>
            <a:r>
              <a:rPr b="0" lang="en-US" sz="3600" spc="-1" strike="noStrike">
                <a:solidFill>
                  <a:srgbClr val="ffffff"/>
                </a:solidFill>
                <a:latin typeface="DejaVu Sans"/>
              </a:rPr>
              <a:t>freecad.org</a:t>
            </a:r>
            <a:br>
              <a:rPr sz="3600"/>
            </a:br>
            <a:endParaRPr b="0" lang="en-US" sz="3600" spc="-1" strike="noStrike">
              <a:solidFill>
                <a:srgbClr val="ffffff"/>
              </a:solidFill>
              <a:latin typeface="Helvetica Light"/>
            </a:endParaRPr>
          </a:p>
        </p:txBody>
      </p:sp>
      <p:pic>
        <p:nvPicPr>
          <p:cNvPr id="132" name="" descr=""/>
          <p:cNvPicPr/>
          <p:nvPr/>
        </p:nvPicPr>
        <p:blipFill>
          <a:blip r:embed="rId2"/>
          <a:srcRect l="0" t="0" r="0" b="25193"/>
          <a:stretch/>
        </p:blipFill>
        <p:spPr>
          <a:xfrm>
            <a:off x="3044880" y="2234520"/>
            <a:ext cx="12198240" cy="7602480"/>
          </a:xfrm>
          <a:prstGeom prst="rect">
            <a:avLst/>
          </a:prstGeom>
          <a:ln w="0">
            <a:noFill/>
          </a:ln>
        </p:spPr>
      </p:pic>
      <p:sp>
        <p:nvSpPr>
          <p:cNvPr id="133" name=""/>
          <p:cNvSpPr txBox="1"/>
          <p:nvPr/>
        </p:nvSpPr>
        <p:spPr>
          <a:xfrm>
            <a:off x="0" y="9860040"/>
            <a:ext cx="3832560" cy="427320"/>
          </a:xfrm>
          <a:prstGeom prst="rect">
            <a:avLst/>
          </a:prstGeom>
          <a:noFill/>
          <a:ln w="0">
            <a:noFill/>
          </a:ln>
        </p:spPr>
        <p:txBody>
          <a:bodyPr lIns="90000" rIns="90000" tIns="45000" bIns="45000" anchor="t">
            <a:noAutofit/>
          </a:bodyPr>
          <a:p>
            <a:fld id="{0038D10D-1287-444E-9612-FA7FD2B36A0E}"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3" name="PlaceHolder 2"/>
          <p:cNvSpPr>
            <a:spLocks noGrp="1"/>
          </p:cNvSpPr>
          <p:nvPr>
            <p:ph type="sldNum" idx="1"/>
          </p:nvPr>
        </p:nvSpPr>
        <p:spPr/>
        <p:txBody>
          <a:bodyPr/>
          <a:p>
            <a:fld id="{47CDDA3A-5137-47A6-9DF8-2FDB8F23AF78}" type="slidenum">
              <a:t>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5472720" y="314280"/>
            <a:ext cx="7342560" cy="914400"/>
          </a:xfrm>
          <a:prstGeom prst="rect">
            <a:avLst/>
          </a:prstGeom>
          <a:gradFill rotWithShape="0">
            <a:gsLst>
              <a:gs pos="0">
                <a:srgbClr val="ffff00"/>
              </a:gs>
              <a:gs pos="100000">
                <a:srgbClr val="ffffff"/>
              </a:gs>
            </a:gsLst>
            <a:lin ang="5400000"/>
          </a:gradFill>
          <a:ln w="12600">
            <a:noFill/>
          </a:ln>
        </p:spPr>
        <p:txBody>
          <a:bodyPr lIns="50760" rIns="50760" tIns="50760" bIns="50760" anchor="ctr">
            <a:noAutofit/>
          </a:bodyPr>
          <a:p>
            <a:pPr indent="0" algn="ctr">
              <a:lnSpc>
                <a:spcPct val="100000"/>
              </a:lnSpc>
              <a:buNone/>
              <a:tabLst>
                <a:tab algn="l" pos="0"/>
              </a:tabLst>
            </a:pPr>
            <a:r>
              <a:rPr b="0" lang="en-US" sz="3600" spc="-1" strike="noStrike">
                <a:solidFill>
                  <a:srgbClr val="000000"/>
                </a:solidFill>
                <a:latin typeface="DejaVu Sans"/>
                <a:ea typeface="Helvetica Light"/>
              </a:rPr>
              <a:t>Future</a:t>
            </a:r>
            <a:endParaRPr b="0" lang="en-US" sz="3600" spc="-1" strike="noStrike">
              <a:solidFill>
                <a:srgbClr val="ffffff"/>
              </a:solidFill>
              <a:latin typeface="Helvetica Light"/>
            </a:endParaRPr>
          </a:p>
        </p:txBody>
      </p:sp>
      <p:sp>
        <p:nvSpPr>
          <p:cNvPr id="388" name="PlaceHolder 2"/>
          <p:cNvSpPr>
            <a:spLocks noGrp="1"/>
          </p:cNvSpPr>
          <p:nvPr>
            <p:ph/>
          </p:nvPr>
        </p:nvSpPr>
        <p:spPr>
          <a:xfrm>
            <a:off x="1338120" y="1791000"/>
            <a:ext cx="15611760" cy="8677440"/>
          </a:xfrm>
          <a:prstGeom prst="rect">
            <a:avLst/>
          </a:prstGeom>
          <a:noFill/>
          <a:ln w="12600">
            <a:noFill/>
          </a:ln>
        </p:spPr>
        <p:txBody>
          <a:bodyPr lIns="50760" rIns="50760" tIns="50760" bIns="50760" anchor="ctr">
            <a:noAutofit/>
          </a:bodyPr>
          <a:p>
            <a:pPr marL="432000" indent="-324000">
              <a:lnSpc>
                <a:spcPct val="100000"/>
              </a:lnSpc>
              <a:spcBef>
                <a:spcPts val="3600"/>
              </a:spcBef>
              <a:buClr>
                <a:srgbClr val="ffffff"/>
              </a:buClr>
              <a:buSzPct val="45000"/>
              <a:buFont typeface="Wingdings" charset="2"/>
              <a:buChar char=""/>
            </a:pPr>
            <a:r>
              <a:rPr b="0" lang="en-US" sz="2600" spc="-1" strike="noStrike">
                <a:solidFill>
                  <a:srgbClr val="ffffff"/>
                </a:solidFill>
                <a:latin typeface="DejaVu Sans"/>
                <a:ea typeface="Helvetica Light"/>
              </a:rPr>
              <a:t>Command line scripts</a:t>
            </a:r>
            <a:endParaRPr b="0" lang="en-US" sz="2600" spc="-1" strike="noStrike">
              <a:solidFill>
                <a:srgbClr val="ffffff"/>
              </a:solidFill>
              <a:latin typeface="Helvetica Light"/>
            </a:endParaRPr>
          </a:p>
          <a:p>
            <a:pPr marL="432000" indent="-324000">
              <a:lnSpc>
                <a:spcPct val="100000"/>
              </a:lnSpc>
              <a:spcBef>
                <a:spcPts val="3600"/>
              </a:spcBef>
              <a:buClr>
                <a:srgbClr val="ffffff"/>
              </a:buClr>
              <a:buSzPct val="45000"/>
              <a:buFont typeface="Wingdings" charset="2"/>
              <a:buChar char=""/>
            </a:pPr>
            <a:r>
              <a:rPr b="0" lang="en-US" sz="2600" spc="-1" strike="noStrike">
                <a:solidFill>
                  <a:srgbClr val="ffffff"/>
                </a:solidFill>
                <a:latin typeface="DejaVu Sans"/>
                <a:ea typeface="Helvetica Light"/>
              </a:rPr>
              <a:t>User defined materials in FreeCAD</a:t>
            </a:r>
            <a:br>
              <a:rPr sz="2600"/>
            </a:br>
            <a:r>
              <a:rPr b="0" lang="en-US" sz="2600" spc="-1" strike="noStrike">
                <a:solidFill>
                  <a:srgbClr val="ffffff"/>
                </a:solidFill>
                <a:latin typeface="DejaVu Sans"/>
                <a:ea typeface="Helvetica Light"/>
              </a:rPr>
              <a:t>	</a:t>
            </a:r>
            <a:r>
              <a:rPr b="0" lang="en-US" sz="2200" spc="-1" strike="noStrike">
                <a:solidFill>
                  <a:srgbClr val="ffffff"/>
                </a:solidFill>
                <a:latin typeface="DejaVu Sans"/>
                <a:ea typeface="Helvetica Light"/>
              </a:rPr>
              <a:t>User-defined materials can be imported into the Workbench, but not defined in it</a:t>
            </a:r>
            <a:endParaRPr b="0" lang="en-US" sz="2200" spc="-1" strike="noStrike">
              <a:solidFill>
                <a:srgbClr val="ffffff"/>
              </a:solidFill>
              <a:latin typeface="Helvetica Light"/>
            </a:endParaRPr>
          </a:p>
          <a:p>
            <a:pPr marL="432000" indent="-324000">
              <a:lnSpc>
                <a:spcPct val="100000"/>
              </a:lnSpc>
              <a:spcBef>
                <a:spcPts val="3600"/>
              </a:spcBef>
              <a:buClr>
                <a:srgbClr val="ffffff"/>
              </a:buClr>
              <a:buSzPct val="45000"/>
              <a:buFont typeface="Wingdings" charset="2"/>
              <a:buChar char=""/>
            </a:pPr>
            <a:r>
              <a:rPr b="0" lang="en-US" sz="2600" spc="-1" strike="noStrike">
                <a:solidFill>
                  <a:srgbClr val="ffffff"/>
                </a:solidFill>
                <a:latin typeface="DejaVu Sans"/>
                <a:ea typeface="Helvetica Light"/>
              </a:rPr>
              <a:t>GUI creation of more solids</a:t>
            </a:r>
            <a:br>
              <a:rPr sz="2600"/>
            </a:br>
            <a:r>
              <a:rPr b="0" lang="en-US" sz="2600" spc="-1" strike="noStrike">
                <a:solidFill>
                  <a:srgbClr val="ffffff"/>
                </a:solidFill>
                <a:latin typeface="DejaVu Sans"/>
                <a:ea typeface="Helvetica Light"/>
              </a:rPr>
              <a:t>	</a:t>
            </a:r>
            <a:r>
              <a:rPr b="0" lang="en-US" sz="2200" spc="-1" strike="noStrike">
                <a:solidFill>
                  <a:srgbClr val="ffffff"/>
                </a:solidFill>
                <a:latin typeface="DejaVu Sans"/>
                <a:ea typeface="Helvetica Light"/>
              </a:rPr>
              <a:t>Although all solids defined under GDML are implemented, the lesser common ones do not have </a:t>
            </a:r>
            <a:r>
              <a:rPr b="0" lang="en-US" sz="2200" spc="-1" strike="noStrike">
                <a:solidFill>
                  <a:srgbClr val="ffffff"/>
                </a:solidFill>
                <a:latin typeface="DejaVu Sans"/>
                <a:ea typeface="Helvetica Light"/>
              </a:rPr>
              <a:t>	</a:t>
            </a:r>
            <a:r>
              <a:rPr b="0" lang="en-US" sz="2200" spc="-1" strike="noStrike">
                <a:solidFill>
                  <a:srgbClr val="ffffff"/>
                </a:solidFill>
                <a:latin typeface="DejaVu Sans"/>
                <a:ea typeface="Helvetica Light"/>
              </a:rPr>
              <a:t>	</a:t>
            </a:r>
            <a:r>
              <a:rPr b="0" lang="en-US" sz="2200" spc="-1" strike="noStrike">
                <a:solidFill>
                  <a:srgbClr val="ffffff"/>
                </a:solidFill>
                <a:latin typeface="DejaVu Sans"/>
                <a:ea typeface="Helvetica Light"/>
              </a:rPr>
              <a:t>corresponding commands/icons to create them in the GDML Workbench. Currently can import all </a:t>
            </a:r>
            <a:r>
              <a:rPr b="0" lang="en-US" sz="2200" spc="-1" strike="noStrike">
                <a:solidFill>
                  <a:srgbClr val="ffffff"/>
                </a:solidFill>
                <a:latin typeface="DejaVu Sans"/>
                <a:ea typeface="Helvetica Light"/>
              </a:rPr>
              <a:t>	</a:t>
            </a:r>
            <a:r>
              <a:rPr b="0" lang="en-US" sz="2200" spc="-1" strike="noStrike">
                <a:solidFill>
                  <a:srgbClr val="ffffff"/>
                </a:solidFill>
                <a:latin typeface="DejaVu Sans"/>
                <a:ea typeface="Helvetica Light"/>
              </a:rPr>
              <a:t>	</a:t>
            </a:r>
            <a:r>
              <a:rPr b="0" lang="en-US" sz="2200" spc="-1" strike="noStrike">
                <a:solidFill>
                  <a:srgbClr val="ffffff"/>
                </a:solidFill>
                <a:latin typeface="DejaVu Sans"/>
                <a:ea typeface="Helvetica Light"/>
              </a:rPr>
              <a:t>solids, so one without an icon can be imported into a document from a gdml file</a:t>
            </a:r>
            <a:endParaRPr b="0" lang="en-US" sz="2200" spc="-1" strike="noStrike">
              <a:solidFill>
                <a:srgbClr val="ffffff"/>
              </a:solidFill>
              <a:latin typeface="Helvetica Light"/>
            </a:endParaRPr>
          </a:p>
          <a:p>
            <a:pPr marL="432000" indent="-324000">
              <a:lnSpc>
                <a:spcPct val="100000"/>
              </a:lnSpc>
              <a:spcBef>
                <a:spcPts val="3600"/>
              </a:spcBef>
              <a:buClr>
                <a:srgbClr val="ffffff"/>
              </a:buClr>
              <a:buSzPct val="45000"/>
              <a:buFont typeface="Wingdings" charset="2"/>
              <a:buChar char=""/>
            </a:pPr>
            <a:r>
              <a:rPr b="0" lang="en-US" sz="2600" spc="-1" strike="noStrike">
                <a:solidFill>
                  <a:srgbClr val="ffffff"/>
                </a:solidFill>
                <a:latin typeface="DejaVu Sans"/>
                <a:ea typeface="Helvetica Light"/>
              </a:rPr>
              <a:t>Check for overlapping solids in FreeCAD itself</a:t>
            </a:r>
            <a:endParaRPr b="0" lang="en-US" sz="2600" spc="-1" strike="noStrike">
              <a:solidFill>
                <a:srgbClr val="ffffff"/>
              </a:solidFill>
              <a:latin typeface="Helvetica Light"/>
            </a:endParaRPr>
          </a:p>
          <a:p>
            <a:pPr marL="432000" indent="-324000">
              <a:lnSpc>
                <a:spcPct val="100000"/>
              </a:lnSpc>
              <a:spcBef>
                <a:spcPts val="3600"/>
              </a:spcBef>
              <a:buClr>
                <a:srgbClr val="ffffff"/>
              </a:buClr>
              <a:buSzPct val="45000"/>
              <a:buFont typeface="Wingdings" charset="2"/>
              <a:buChar char=""/>
            </a:pPr>
            <a:r>
              <a:rPr b="0" lang="en-US" sz="2600" spc="-1" strike="noStrike">
                <a:solidFill>
                  <a:srgbClr val="ffffff"/>
                </a:solidFill>
                <a:latin typeface="DejaVu Sans"/>
                <a:ea typeface="Helvetica Light"/>
              </a:rPr>
              <a:t>Closer match between exported and imported GDML files</a:t>
            </a:r>
            <a:endParaRPr b="0" lang="en-US" sz="2600" spc="-1" strike="noStrike">
              <a:solidFill>
                <a:srgbClr val="ffffff"/>
              </a:solidFill>
              <a:latin typeface="Helvetica Light"/>
            </a:endParaRPr>
          </a:p>
          <a:p>
            <a:pPr marL="432000" indent="-324000">
              <a:lnSpc>
                <a:spcPct val="100000"/>
              </a:lnSpc>
              <a:spcBef>
                <a:spcPts val="3600"/>
              </a:spcBef>
              <a:buClr>
                <a:srgbClr val="ffffff"/>
              </a:buClr>
              <a:buSzPct val="45000"/>
              <a:buFont typeface="Wingdings" charset="2"/>
              <a:buChar char=""/>
            </a:pPr>
            <a:r>
              <a:rPr b="0" lang="en-US" sz="2600" spc="-1" strike="noStrike">
                <a:solidFill>
                  <a:srgbClr val="ffffff"/>
                </a:solidFill>
                <a:latin typeface="DejaVu Sans"/>
                <a:ea typeface="Helvetica Light"/>
              </a:rPr>
              <a:t>Need Help! Both Keith and I are in our early 70’s and probably cannot continue to maintain the project far into the future. Would like to get younger people who are competent in python involved in the project with a view to eventually taking over the maintenance. We would be willing to mentor anyone who is interested!</a:t>
            </a:r>
            <a:br>
              <a:rPr sz="2600"/>
            </a:br>
            <a:r>
              <a:rPr b="0" lang="en-US" sz="2600" spc="-1" strike="noStrike">
                <a:solidFill>
                  <a:srgbClr val="ffffff"/>
                </a:solidFill>
                <a:latin typeface="DejaVu Sans"/>
              </a:rPr>
              <a:t> </a:t>
            </a:r>
            <a:endParaRPr b="0" lang="en-US" sz="2600" spc="-1" strike="noStrike">
              <a:solidFill>
                <a:srgbClr val="ffffff"/>
              </a:solidFill>
              <a:latin typeface="Helvetica Light"/>
            </a:endParaRPr>
          </a:p>
        </p:txBody>
      </p:sp>
      <p:sp>
        <p:nvSpPr>
          <p:cNvPr id="389" name=""/>
          <p:cNvSpPr txBox="1"/>
          <p:nvPr/>
        </p:nvSpPr>
        <p:spPr>
          <a:xfrm>
            <a:off x="0" y="9860400"/>
            <a:ext cx="3832560" cy="427320"/>
          </a:xfrm>
          <a:prstGeom prst="rect">
            <a:avLst/>
          </a:prstGeom>
          <a:noFill/>
          <a:ln w="0">
            <a:noFill/>
          </a:ln>
        </p:spPr>
        <p:txBody>
          <a:bodyPr lIns="90000" rIns="90000" tIns="45000" bIns="45000" anchor="t">
            <a:noAutofit/>
          </a:bodyPr>
          <a:p>
            <a:fld id="{2A528BB9-9F17-46DF-8469-587ED7881BE0}"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4" name="PlaceHolder 3"/>
          <p:cNvSpPr>
            <a:spLocks noGrp="1"/>
          </p:cNvSpPr>
          <p:nvPr>
            <p:ph type="sldNum" idx="1"/>
          </p:nvPr>
        </p:nvSpPr>
        <p:spPr/>
        <p:txBody>
          <a:bodyPr/>
          <a:p>
            <a:fld id="{813335EA-F514-4910-A73F-58CE0688F7A3}"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p:nvPr>
        </p:nvSpPr>
        <p:spPr>
          <a:xfrm>
            <a:off x="1342800" y="2733840"/>
            <a:ext cx="15611760" cy="6629760"/>
          </a:xfrm>
          <a:prstGeom prst="rect">
            <a:avLst/>
          </a:prstGeom>
          <a:noFill/>
          <a:ln w="12600">
            <a:noFill/>
          </a:ln>
        </p:spPr>
        <p:txBody>
          <a:bodyPr lIns="50760" rIns="50760" tIns="50760" bIns="50760" anchor="ctr">
            <a:noAutofit/>
          </a:bodyPr>
          <a:p>
            <a:pPr marL="432720" indent="0">
              <a:lnSpc>
                <a:spcPct val="100000"/>
              </a:lnSpc>
              <a:spcBef>
                <a:spcPts val="4099"/>
              </a:spcBef>
              <a:buNone/>
            </a:pPr>
            <a:endParaRPr b="0" lang="en-US" sz="2600" spc="-1" strike="noStrike">
              <a:solidFill>
                <a:srgbClr val="ffffff"/>
              </a:solidFill>
              <a:latin typeface="Helvetica Light"/>
            </a:endParaRPr>
          </a:p>
          <a:p>
            <a:pPr marL="432720" indent="-432720">
              <a:lnSpc>
                <a:spcPct val="100000"/>
              </a:lnSpc>
              <a:spcBef>
                <a:spcPts val="4099"/>
              </a:spcBef>
              <a:buClr>
                <a:srgbClr val="ffffff"/>
              </a:buClr>
              <a:buSzPct val="75000"/>
              <a:buFont typeface="Symbol" charset="2"/>
              <a:buChar char=""/>
            </a:pPr>
            <a:r>
              <a:rPr b="0" lang="en-US" sz="2600" spc="-1" strike="noStrike">
                <a:solidFill>
                  <a:srgbClr val="ffffff"/>
                </a:solidFill>
                <a:latin typeface="DejaVu Sans"/>
                <a:ea typeface="Helvetica Light"/>
              </a:rPr>
              <a:t>Jim Austin (icon designs)</a:t>
            </a:r>
            <a:endParaRPr b="0" lang="en-US" sz="2600" spc="-1" strike="noStrike">
              <a:solidFill>
                <a:srgbClr val="ffffff"/>
              </a:solidFill>
              <a:latin typeface="Helvetica Light"/>
            </a:endParaRPr>
          </a:p>
          <a:p>
            <a:pPr marL="432720" indent="-432720">
              <a:lnSpc>
                <a:spcPct val="100000"/>
              </a:lnSpc>
              <a:spcBef>
                <a:spcPts val="4099"/>
              </a:spcBef>
              <a:buClr>
                <a:srgbClr val="ffffff"/>
              </a:buClr>
              <a:buSzPct val="75000"/>
              <a:buFont typeface="Symbol" charset="2"/>
              <a:buChar char=""/>
            </a:pPr>
            <a:r>
              <a:rPr b="0" lang="en-US" sz="2600" spc="-1" strike="noStrike">
                <a:solidFill>
                  <a:srgbClr val="ffffff"/>
                </a:solidFill>
                <a:latin typeface="DejaVu Sans"/>
                <a:ea typeface="Helvetica Light"/>
              </a:rPr>
              <a:t>Emmanuel Delage, Wouter Deconnick, Louis Helary </a:t>
            </a:r>
            <a:endParaRPr b="0" lang="en-US" sz="2600" spc="-1" strike="noStrike">
              <a:solidFill>
                <a:srgbClr val="ffffff"/>
              </a:solidFill>
              <a:latin typeface="Helvetica Light"/>
            </a:endParaRPr>
          </a:p>
          <a:p>
            <a:pPr marL="432720" indent="-432720">
              <a:lnSpc>
                <a:spcPct val="100000"/>
              </a:lnSpc>
              <a:spcBef>
                <a:spcPts val="4099"/>
              </a:spcBef>
              <a:buClr>
                <a:srgbClr val="ffffff"/>
              </a:buClr>
              <a:buSzPct val="75000"/>
              <a:buFont typeface="Symbol" charset="2"/>
              <a:buChar char=""/>
            </a:pPr>
            <a:r>
              <a:rPr b="0" lang="en-US" sz="2600" spc="-1" strike="noStrike">
                <a:solidFill>
                  <a:srgbClr val="ffffff"/>
                </a:solidFill>
                <a:latin typeface="DejaVu Sans"/>
                <a:ea typeface="Helvetica Light"/>
              </a:rPr>
              <a:t>Damian Lambert, Paulo Dondero, Ami Hashemi </a:t>
            </a:r>
            <a:endParaRPr b="0" lang="en-US" sz="2600" spc="-1" strike="noStrike">
              <a:solidFill>
                <a:srgbClr val="ffffff"/>
              </a:solidFill>
              <a:latin typeface="Helvetica Light"/>
            </a:endParaRPr>
          </a:p>
          <a:p>
            <a:pPr marL="432720" indent="-432720">
              <a:lnSpc>
                <a:spcPct val="100000"/>
              </a:lnSpc>
              <a:spcBef>
                <a:spcPts val="4099"/>
              </a:spcBef>
              <a:buClr>
                <a:srgbClr val="ffffff"/>
              </a:buClr>
              <a:buSzPct val="75000"/>
              <a:buFont typeface="Symbol" charset="2"/>
              <a:buChar char=""/>
            </a:pPr>
            <a:r>
              <a:rPr b="0" lang="en-US" sz="2600" spc="-1" strike="noStrike">
                <a:solidFill>
                  <a:srgbClr val="ffffff"/>
                </a:solidFill>
                <a:latin typeface="DejaVu Sans"/>
                <a:ea typeface="Helvetica Light"/>
              </a:rPr>
              <a:t>John Watts, Frederico-Carminati </a:t>
            </a:r>
            <a:endParaRPr b="0" lang="en-US" sz="2600" spc="-1" strike="noStrike">
              <a:solidFill>
                <a:srgbClr val="ffffff"/>
              </a:solidFill>
              <a:latin typeface="Helvetica Light"/>
            </a:endParaRPr>
          </a:p>
          <a:p>
            <a:pPr marL="432720" indent="-432720">
              <a:lnSpc>
                <a:spcPct val="100000"/>
              </a:lnSpc>
              <a:spcBef>
                <a:spcPts val="4099"/>
              </a:spcBef>
              <a:buClr>
                <a:srgbClr val="ffffff"/>
              </a:buClr>
              <a:buSzPct val="75000"/>
              <a:buFont typeface="Symbol" charset="2"/>
              <a:buChar char=""/>
            </a:pPr>
            <a:r>
              <a:rPr b="0" lang="en-US" sz="2600" spc="-1" strike="noStrike">
                <a:solidFill>
                  <a:srgbClr val="ffffff"/>
                </a:solidFill>
                <a:latin typeface="DejaVu Sans"/>
                <a:ea typeface="Helvetica Light"/>
              </a:rPr>
              <a:t>Hilden Timo, Atanu Quant, Masaki Morita</a:t>
            </a:r>
            <a:endParaRPr b="0" lang="en-US" sz="2600" spc="-1" strike="noStrike">
              <a:solidFill>
                <a:srgbClr val="ffffff"/>
              </a:solidFill>
              <a:latin typeface="Helvetica Light"/>
            </a:endParaRPr>
          </a:p>
          <a:p>
            <a:pPr marL="432720" indent="-432720">
              <a:lnSpc>
                <a:spcPct val="100000"/>
              </a:lnSpc>
              <a:spcBef>
                <a:spcPts val="4099"/>
              </a:spcBef>
              <a:buClr>
                <a:srgbClr val="ffffff"/>
              </a:buClr>
              <a:buSzPct val="75000"/>
              <a:buFont typeface="Symbol" charset="2"/>
              <a:buChar char=""/>
            </a:pPr>
            <a:r>
              <a:rPr b="0" lang="en-US" sz="2600" spc="-1" strike="noStrike">
                <a:solidFill>
                  <a:srgbClr val="ffffff"/>
                </a:solidFill>
                <a:latin typeface="DejaVu Sans"/>
                <a:ea typeface="Helvetica Light"/>
              </a:rPr>
              <a:t>Large number from the FreeCAD community</a:t>
            </a:r>
            <a:br>
              <a:rPr sz="2600"/>
            </a:br>
            <a:r>
              <a:rPr b="0" lang="en-US" sz="2600" spc="-1" strike="noStrike">
                <a:solidFill>
                  <a:srgbClr val="ffffff"/>
                </a:solidFill>
                <a:latin typeface="DejaVu Sans"/>
                <a:ea typeface="Helvetica Light"/>
              </a:rPr>
              <a:t>Please see github README</a:t>
            </a:r>
            <a:endParaRPr b="0" lang="en-US" sz="2600" spc="-1" strike="noStrike">
              <a:solidFill>
                <a:srgbClr val="ffffff"/>
              </a:solidFill>
              <a:latin typeface="Helvetica Light"/>
            </a:endParaRPr>
          </a:p>
          <a:p>
            <a:pPr marL="432720" indent="-432720">
              <a:lnSpc>
                <a:spcPct val="100000"/>
              </a:lnSpc>
              <a:spcBef>
                <a:spcPts val="4099"/>
              </a:spcBef>
              <a:buClr>
                <a:srgbClr val="ffffff"/>
              </a:buClr>
              <a:buSzPct val="75000"/>
              <a:buFont typeface="Symbol" charset="2"/>
              <a:buChar char=""/>
            </a:pPr>
            <a:r>
              <a:rPr b="0" lang="en-US" sz="2600" spc="-1" strike="noStrike">
                <a:solidFill>
                  <a:srgbClr val="ffffff"/>
                </a:solidFill>
                <a:latin typeface="DejaVu Sans"/>
                <a:ea typeface="Helvetica Light"/>
              </a:rPr>
              <a:t>See also GitHub Contributors</a:t>
            </a:r>
            <a:endParaRPr b="0" lang="en-US" sz="2600" spc="-1" strike="noStrike">
              <a:solidFill>
                <a:srgbClr val="ffffff"/>
              </a:solidFill>
              <a:latin typeface="Helvetica Light"/>
            </a:endParaRPr>
          </a:p>
        </p:txBody>
      </p:sp>
      <p:sp>
        <p:nvSpPr>
          <p:cNvPr id="391" name="PlaceHolder 2"/>
          <p:cNvSpPr>
            <a:spLocks noGrp="1"/>
          </p:cNvSpPr>
          <p:nvPr>
            <p:ph type="title"/>
          </p:nvPr>
        </p:nvSpPr>
        <p:spPr>
          <a:xfrm>
            <a:off x="5472720" y="1106280"/>
            <a:ext cx="7342560" cy="914400"/>
          </a:xfrm>
          <a:prstGeom prst="rect">
            <a:avLst/>
          </a:prstGeom>
          <a:gradFill rotWithShape="0">
            <a:gsLst>
              <a:gs pos="0">
                <a:srgbClr val="ffff00"/>
              </a:gs>
              <a:gs pos="100000">
                <a:srgbClr val="ffffff"/>
              </a:gs>
            </a:gsLst>
            <a:lin ang="5400000"/>
          </a:gradFill>
          <a:ln w="12600">
            <a:noFill/>
          </a:ln>
        </p:spPr>
        <p:txBody>
          <a:bodyPr lIns="50760" rIns="50760" tIns="50760" bIns="50760" anchor="ctr">
            <a:noAutofit/>
          </a:bodyPr>
          <a:p>
            <a:pPr indent="0" algn="ctr">
              <a:lnSpc>
                <a:spcPct val="100000"/>
              </a:lnSpc>
              <a:buNone/>
              <a:tabLst>
                <a:tab algn="l" pos="0"/>
              </a:tabLst>
            </a:pPr>
            <a:r>
              <a:rPr b="0" lang="en-US" sz="3600" spc="-1" strike="noStrike">
                <a:solidFill>
                  <a:srgbClr val="000000"/>
                </a:solidFill>
                <a:latin typeface="DejaVu Sans"/>
                <a:ea typeface="Helvetica Light"/>
              </a:rPr>
              <a:t>Thanks</a:t>
            </a:r>
            <a:endParaRPr b="0" lang="en-US" sz="3600" spc="-1" strike="noStrike">
              <a:solidFill>
                <a:srgbClr val="ffffff"/>
              </a:solidFill>
              <a:latin typeface="Helvetica Light"/>
            </a:endParaRPr>
          </a:p>
        </p:txBody>
      </p:sp>
      <p:sp>
        <p:nvSpPr>
          <p:cNvPr id="392" name=""/>
          <p:cNvSpPr txBox="1"/>
          <p:nvPr/>
        </p:nvSpPr>
        <p:spPr>
          <a:xfrm>
            <a:off x="0" y="9860400"/>
            <a:ext cx="3832560" cy="427320"/>
          </a:xfrm>
          <a:prstGeom prst="rect">
            <a:avLst/>
          </a:prstGeom>
          <a:noFill/>
          <a:ln w="0">
            <a:noFill/>
          </a:ln>
        </p:spPr>
        <p:txBody>
          <a:bodyPr lIns="90000" rIns="90000" tIns="45000" bIns="45000" anchor="t">
            <a:noAutofit/>
          </a:bodyPr>
          <a:p>
            <a:fld id="{58965220-1092-4020-AD48-787062A0D868}"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4" name="PlaceHolder 3"/>
          <p:cNvSpPr>
            <a:spLocks noGrp="1"/>
          </p:cNvSpPr>
          <p:nvPr>
            <p:ph type="sldNum" idx="1"/>
          </p:nvPr>
        </p:nvSpPr>
        <p:spPr/>
        <p:txBody>
          <a:bodyPr/>
          <a:p>
            <a:fld id="{01C9D985-FD1F-40EA-955B-9B6C8ECD1C28}"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
          <p:cNvSpPr txBox="1"/>
          <p:nvPr/>
        </p:nvSpPr>
        <p:spPr>
          <a:xfrm>
            <a:off x="6613920" y="3953160"/>
            <a:ext cx="5060520" cy="1111680"/>
          </a:xfrm>
          <a:prstGeom prst="rect">
            <a:avLst/>
          </a:prstGeom>
          <a:noFill/>
          <a:ln w="0">
            <a:noFill/>
          </a:ln>
        </p:spPr>
        <p:txBody>
          <a:bodyPr lIns="90000" rIns="90000" tIns="45000" bIns="45000" anchor="t">
            <a:noAutofit/>
          </a:bodyPr>
          <a:p>
            <a:r>
              <a:rPr b="0" lang="en-US" sz="7200" spc="-1" strike="noStrike">
                <a:solidFill>
                  <a:srgbClr val="ffffff"/>
                </a:solidFill>
                <a:latin typeface="Arial"/>
              </a:rPr>
              <a:t>Extra Slides</a:t>
            </a:r>
            <a:endParaRPr b="0" lang="en-US" sz="7200" spc="-1" strike="noStrike">
              <a:solidFill>
                <a:srgbClr val="ffffff"/>
              </a:solidFill>
              <a:latin typeface="Arial"/>
            </a:endParaRPr>
          </a:p>
        </p:txBody>
      </p:sp>
      <p:sp>
        <p:nvSpPr>
          <p:cNvPr id="394" name=""/>
          <p:cNvSpPr txBox="1"/>
          <p:nvPr/>
        </p:nvSpPr>
        <p:spPr>
          <a:xfrm>
            <a:off x="0" y="9860400"/>
            <a:ext cx="3832560" cy="427320"/>
          </a:xfrm>
          <a:prstGeom prst="rect">
            <a:avLst/>
          </a:prstGeom>
          <a:noFill/>
          <a:ln w="0">
            <a:noFill/>
          </a:ln>
        </p:spPr>
        <p:txBody>
          <a:bodyPr lIns="90000" rIns="90000" tIns="45000" bIns="45000" anchor="t">
            <a:noAutofit/>
          </a:bodyPr>
          <a:p>
            <a:fld id="{375BB8D2-2DAA-420C-AA1F-6AD9881C598C}"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26B3FDBC-80C3-4352-86A7-A16610D45902}"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5" name="" descr=""/>
          <p:cNvPicPr/>
          <p:nvPr/>
        </p:nvPicPr>
        <p:blipFill>
          <a:blip r:embed="rId1"/>
          <a:srcRect l="2278" t="3331" r="2275" b="4905"/>
          <a:stretch/>
        </p:blipFill>
        <p:spPr>
          <a:xfrm>
            <a:off x="0" y="352440"/>
            <a:ext cx="18288000" cy="10012680"/>
          </a:xfrm>
          <a:prstGeom prst="rect">
            <a:avLst/>
          </a:prstGeom>
          <a:ln w="0">
            <a:noFill/>
          </a:ln>
        </p:spPr>
      </p:pic>
      <p:sp>
        <p:nvSpPr>
          <p:cNvPr id="396" name=""/>
          <p:cNvSpPr txBox="1"/>
          <p:nvPr/>
        </p:nvSpPr>
        <p:spPr>
          <a:xfrm>
            <a:off x="3226680" y="1518480"/>
            <a:ext cx="3746880" cy="301572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1200" spc="-1" strike="noStrike">
                <a:solidFill>
                  <a:srgbClr val="000000"/>
                </a:solidFill>
                <a:latin typeface="LM Mono 12"/>
              </a:rPr>
              <a:t>    </a:t>
            </a:r>
            <a:r>
              <a:rPr b="0" lang="en-US" sz="1200" spc="-1" strike="noStrike">
                <a:solidFill>
                  <a:srgbClr val="000000"/>
                </a:solidFill>
                <a:latin typeface="LM Mono 12"/>
              </a:rPr>
              <a:t>&lt;volume name="DaughterVol_1"&gt;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&lt;volume name="DaughterVol_2"&gt;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&lt;volume name="MotherVolume"&gt;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&lt;materialref ref="G4_A-150_TISSUE"/&gt;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&lt;solidref ref="Box"/&gt;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&lt;physvol name="PV-DaughterVol_1"&gt;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&lt;volumeref ref="DaughterVol_1"/&gt;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...(position+rotation)</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&lt;physvol name="PV-DaughterVol_2"&gt;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&lt;volumeref ref="DaughterVol_2"/&gt;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...(position+rotation)</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&lt;/volume&gt;</a:t>
            </a:r>
            <a:endParaRPr b="0" lang="en-US" sz="1200" spc="-1" strike="noStrike">
              <a:solidFill>
                <a:srgbClr val="000000"/>
              </a:solidFill>
              <a:latin typeface="Arial"/>
            </a:endParaRPr>
          </a:p>
        </p:txBody>
      </p:sp>
      <p:sp>
        <p:nvSpPr>
          <p:cNvPr id="397" name=""/>
          <p:cNvSpPr/>
          <p:nvPr/>
        </p:nvSpPr>
        <p:spPr>
          <a:xfrm>
            <a:off x="378000" y="4310640"/>
            <a:ext cx="2104920" cy="94932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398" name=""/>
          <p:cNvSpPr/>
          <p:nvPr/>
        </p:nvSpPr>
        <p:spPr>
          <a:xfrm flipV="1">
            <a:off x="2676600" y="3591000"/>
            <a:ext cx="495360" cy="914760"/>
          </a:xfrm>
          <a:prstGeom prst="line">
            <a:avLst/>
          </a:prstGeom>
          <a:ln w="36720">
            <a:solidFill>
              <a:srgbClr val="ff0000"/>
            </a:solidFill>
            <a:round/>
            <a:tailEnd len="med" type="triangle" w="med"/>
          </a:ln>
        </p:spPr>
        <p:style>
          <a:lnRef idx="0"/>
          <a:fillRef idx="0"/>
          <a:effectRef idx="0"/>
          <a:fontRef idx="minor"/>
        </p:style>
        <p:txBody>
          <a:bodyPr lIns="108360" rIns="108360" tIns="63360" bIns="63360" anchor="ctr">
            <a:noAutofit/>
          </a:bodyPr>
          <a:p>
            <a:endParaRPr b="1" lang="en-US" sz="1800" spc="-1" strike="noStrike">
              <a:solidFill>
                <a:srgbClr val="ffffff"/>
              </a:solidFill>
              <a:latin typeface="Arial"/>
            </a:endParaRPr>
          </a:p>
        </p:txBody>
      </p:sp>
      <p:sp>
        <p:nvSpPr>
          <p:cNvPr id="399" name="PlaceHolder 1"/>
          <p:cNvSpPr>
            <a:spLocks noGrp="1"/>
          </p:cNvSpPr>
          <p:nvPr>
            <p:ph type="title"/>
          </p:nvPr>
        </p:nvSpPr>
        <p:spPr>
          <a:xfrm>
            <a:off x="1562040" y="206280"/>
            <a:ext cx="15163920" cy="914400"/>
          </a:xfrm>
          <a:prstGeom prst="rect">
            <a:avLst/>
          </a:prstGeom>
          <a:gradFill rotWithShape="0">
            <a:gsLst>
              <a:gs pos="0">
                <a:srgbClr val="ffff00"/>
              </a:gs>
              <a:gs pos="100000">
                <a:srgbClr val="ffffff"/>
              </a:gs>
            </a:gsLst>
            <a:lin ang="5400000"/>
          </a:gradFill>
          <a:ln w="12600">
            <a:noFill/>
          </a:ln>
        </p:spPr>
        <p:txBody>
          <a:bodyPr lIns="50760" rIns="50760" tIns="50760" bIns="50760" anchor="ctr">
            <a:noAutofit/>
          </a:bodyPr>
          <a:p>
            <a:pPr indent="0" algn="ctr">
              <a:lnSpc>
                <a:spcPct val="100000"/>
              </a:lnSpc>
              <a:buNone/>
              <a:tabLst>
                <a:tab algn="l" pos="0"/>
              </a:tabLst>
            </a:pPr>
            <a:r>
              <a:rPr b="0" lang="en-US" sz="3600" spc="-1" strike="noStrike">
                <a:solidFill>
                  <a:srgbClr val="000000"/>
                </a:solidFill>
                <a:latin typeface="DejaVu Sans"/>
                <a:ea typeface="Helvetica Light"/>
              </a:rPr>
              <a:t>Correspondence between FreeCAD document structure and GDML document structure</a:t>
            </a:r>
            <a:endParaRPr b="0" lang="en-US" sz="3600" spc="-1" strike="noStrike">
              <a:solidFill>
                <a:srgbClr val="ffffff"/>
              </a:solidFill>
              <a:latin typeface="Helvetica Light"/>
            </a:endParaRPr>
          </a:p>
        </p:txBody>
      </p:sp>
      <p:sp>
        <p:nvSpPr>
          <p:cNvPr id="400" name=""/>
          <p:cNvSpPr txBox="1"/>
          <p:nvPr/>
        </p:nvSpPr>
        <p:spPr>
          <a:xfrm>
            <a:off x="3253680" y="5559840"/>
            <a:ext cx="3746880" cy="254592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1200" spc="-1" strike="noStrike">
                <a:solidFill>
                  <a:srgbClr val="000000"/>
                </a:solidFill>
                <a:latin typeface="LM Mono 12"/>
              </a:rPr>
              <a:t>    </a:t>
            </a:r>
            <a:r>
              <a:rPr b="0" lang="en-US" sz="1200" spc="-1" strike="noStrike">
                <a:solidFill>
                  <a:srgbClr val="000000"/>
                </a:solidFill>
                <a:latin typeface="LM Mono 12"/>
              </a:rPr>
              <a:t>&lt;volume name="V-GDMLElTube001"&gt;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&lt;volume name="V-GDMLSphere001"&gt;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&lt;assembly name="Assembly"&gt;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&lt;physvol name="PV-GDMLElTube001"&gt;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&lt;volumeref ref="V-GDMLElTube001"/&gt;</a:t>
            </a:r>
            <a:endParaRPr b="0" lang="en-US" sz="1200" spc="-1" strike="noStrike">
              <a:solidFill>
                <a:srgbClr val="000000"/>
              </a:solidFill>
              <a:latin typeface="Arial"/>
            </a:endParaRPr>
          </a:p>
          <a:p>
            <a:pPr>
              <a:lnSpc>
                <a:spcPct val="100000"/>
              </a:lnSpc>
            </a:pPr>
            <a:r>
              <a:rPr b="0" lang="en-US" sz="1200" spc="-1" strike="noStrike">
                <a:solidFill>
                  <a:srgbClr val="000000"/>
                </a:solidFill>
                <a:latin typeface="LM Mono 12"/>
                <a:ea typeface="Noto Sans CJK SC"/>
              </a:rPr>
              <a:t>        </a:t>
            </a:r>
            <a:r>
              <a:rPr b="0" lang="en-US" sz="1200" spc="-1" strike="noStrike">
                <a:solidFill>
                  <a:srgbClr val="000000"/>
                </a:solidFill>
                <a:latin typeface="LM Mono 12"/>
                <a:ea typeface="Noto Sans CJK SC"/>
              </a:rPr>
              <a:t>...</a:t>
            </a:r>
            <a:r>
              <a:rPr b="0" lang="en-US" sz="1200" spc="-1" strike="noStrike">
                <a:solidFill>
                  <a:srgbClr val="000000"/>
                </a:solidFill>
                <a:latin typeface="LM Mono 12"/>
              </a:rPr>
              <a:t>(position+rotation)</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&lt;physvol name="PV-GDMLSphere001"&gt;</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&lt;volumeref ref="V-GDMLSphere001"/&gt;</a:t>
            </a:r>
            <a:endParaRPr b="0" lang="en-US" sz="1200" spc="-1" strike="noStrike">
              <a:solidFill>
                <a:srgbClr val="000000"/>
              </a:solidFill>
              <a:latin typeface="Arial"/>
            </a:endParaRPr>
          </a:p>
          <a:p>
            <a:pPr>
              <a:lnSpc>
                <a:spcPct val="100000"/>
              </a:lnSpc>
            </a:pPr>
            <a:r>
              <a:rPr b="0" lang="en-US" sz="1200" spc="-1" strike="noStrike">
                <a:solidFill>
                  <a:srgbClr val="000000"/>
                </a:solidFill>
                <a:latin typeface="LM Mono 12"/>
                <a:ea typeface="Noto Sans CJK SC"/>
              </a:rPr>
              <a:t>        </a:t>
            </a:r>
            <a:r>
              <a:rPr b="0" lang="en-US" sz="1200" spc="-1" strike="noStrike">
                <a:solidFill>
                  <a:srgbClr val="000000"/>
                </a:solidFill>
                <a:latin typeface="LM Mono 12"/>
                <a:ea typeface="Noto Sans CJK SC"/>
              </a:rPr>
              <a:t>...</a:t>
            </a:r>
            <a:r>
              <a:rPr b="0" lang="en-US" sz="1200" spc="-1" strike="noStrike">
                <a:solidFill>
                  <a:srgbClr val="000000"/>
                </a:solidFill>
                <a:latin typeface="LM Mono 12"/>
              </a:rPr>
              <a:t>(position+rotation)</a:t>
            </a:r>
            <a:endParaRPr b="0" lang="en-US" sz="1200" spc="-1" strike="noStrike">
              <a:solidFill>
                <a:srgbClr val="000000"/>
              </a:solidFill>
              <a:latin typeface="Arial"/>
            </a:endParaRPr>
          </a:p>
          <a:p>
            <a:r>
              <a:rPr b="0" lang="en-US" sz="1200" spc="-1" strike="noStrike">
                <a:solidFill>
                  <a:srgbClr val="000000"/>
                </a:solidFill>
                <a:latin typeface="LM Mono 12"/>
              </a:rPr>
              <a:t>    </a:t>
            </a:r>
            <a:r>
              <a:rPr b="0" lang="en-US" sz="1200" spc="-1" strike="noStrike">
                <a:solidFill>
                  <a:srgbClr val="000000"/>
                </a:solidFill>
                <a:latin typeface="LM Mono 12"/>
              </a:rPr>
              <a:t>&lt;/assembly&gt;</a:t>
            </a:r>
            <a:endParaRPr b="0" lang="en-US" sz="1200" spc="-1" strike="noStrike">
              <a:solidFill>
                <a:srgbClr val="000000"/>
              </a:solidFill>
              <a:latin typeface="Arial"/>
            </a:endParaRPr>
          </a:p>
        </p:txBody>
      </p:sp>
      <p:sp>
        <p:nvSpPr>
          <p:cNvPr id="401" name=""/>
          <p:cNvSpPr/>
          <p:nvPr/>
        </p:nvSpPr>
        <p:spPr>
          <a:xfrm>
            <a:off x="405000" y="5292000"/>
            <a:ext cx="2104920" cy="94932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402" name=""/>
          <p:cNvSpPr/>
          <p:nvPr/>
        </p:nvSpPr>
        <p:spPr>
          <a:xfrm>
            <a:off x="2509920" y="5744160"/>
            <a:ext cx="743760" cy="542520"/>
          </a:xfrm>
          <a:prstGeom prst="line">
            <a:avLst/>
          </a:prstGeom>
          <a:ln w="36720">
            <a:solidFill>
              <a:srgbClr val="ff0000"/>
            </a:solidFill>
            <a:round/>
            <a:tailEnd len="med" type="triangle" w="med"/>
          </a:ln>
        </p:spPr>
        <p:style>
          <a:lnRef idx="0"/>
          <a:fillRef idx="0"/>
          <a:effectRef idx="0"/>
          <a:fontRef idx="minor"/>
        </p:style>
        <p:txBody>
          <a:bodyPr lIns="108360" rIns="108360" tIns="63360" bIns="63360" anchor="ctr">
            <a:noAutofit/>
          </a:bodyPr>
          <a:p>
            <a:endParaRPr b="1" lang="en-US" sz="1800" spc="-1" strike="noStrike">
              <a:solidFill>
                <a:srgbClr val="ffffff"/>
              </a:solidFill>
              <a:latin typeface="Arial"/>
            </a:endParaRPr>
          </a:p>
        </p:txBody>
      </p:sp>
      <p:sp>
        <p:nvSpPr>
          <p:cNvPr id="403" name=""/>
          <p:cNvSpPr txBox="1"/>
          <p:nvPr/>
        </p:nvSpPr>
        <p:spPr>
          <a:xfrm>
            <a:off x="0" y="9860400"/>
            <a:ext cx="3832560" cy="427320"/>
          </a:xfrm>
          <a:prstGeom prst="rect">
            <a:avLst/>
          </a:prstGeom>
          <a:noFill/>
          <a:ln w="0">
            <a:noFill/>
          </a:ln>
        </p:spPr>
        <p:txBody>
          <a:bodyPr lIns="90000" rIns="90000" tIns="45000" bIns="45000" anchor="t">
            <a:noAutofit/>
          </a:bodyPr>
          <a:p>
            <a:fld id="{13BB9347-B499-4943-8425-2324F38ED596}" type="slidenum">
              <a:rPr b="0" lang="en-US" sz="1800" spc="-1" strike="noStrike">
                <a:solidFill>
                  <a:srgbClr val="000000"/>
                </a:solidFill>
                <a:latin typeface="Arial"/>
              </a:rPr>
              <a:t>&lt;number&gt;</a:t>
            </a:fld>
            <a:endParaRPr b="0" lang="en-US" sz="1800" spc="-1" strike="noStrike">
              <a:solidFill>
                <a:srgbClr val="ffffff"/>
              </a:solidFill>
              <a:latin typeface="Arial"/>
            </a:endParaRPr>
          </a:p>
        </p:txBody>
      </p:sp>
      <p:sp>
        <p:nvSpPr>
          <p:cNvPr id="3" name="PlaceHolder 2"/>
          <p:cNvSpPr>
            <a:spLocks noGrp="1"/>
          </p:cNvSpPr>
          <p:nvPr>
            <p:ph type="sldNum" idx="1"/>
          </p:nvPr>
        </p:nvSpPr>
        <p:spPr/>
        <p:txBody>
          <a:bodyPr/>
          <a:p>
            <a:fld id="{8BE3990B-3508-44BC-8687-D8A0DA93D860}"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
          <p:cNvSpPr txBox="1"/>
          <p:nvPr/>
        </p:nvSpPr>
        <p:spPr>
          <a:xfrm>
            <a:off x="4101480" y="266400"/>
            <a:ext cx="10085040" cy="162612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3600" spc="-1" strike="noStrike">
                <a:solidFill>
                  <a:srgbClr val="000000"/>
                </a:solidFill>
                <a:latin typeface="Arial"/>
              </a:rPr>
              <a:t>Adding non-GDML solids to the GDML document</a:t>
            </a:r>
            <a:endParaRPr b="0" lang="en-US" sz="3600" spc="-1" strike="noStrike">
              <a:solidFill>
                <a:srgbClr val="000000"/>
              </a:solidFill>
              <a:latin typeface="Arial"/>
            </a:endParaRPr>
          </a:p>
          <a:p>
            <a:pPr algn="ctr"/>
            <a:r>
              <a:rPr b="0" lang="en-US" sz="3600" spc="-1" strike="noStrike">
                <a:solidFill>
                  <a:srgbClr val="000000"/>
                </a:solidFill>
                <a:latin typeface="Arial"/>
              </a:rPr>
              <a:t>3. Arrays</a:t>
            </a:r>
            <a:endParaRPr b="0" lang="en-US" sz="3600" spc="-1" strike="noStrike">
              <a:solidFill>
                <a:srgbClr val="000000"/>
              </a:solidFill>
              <a:latin typeface="Arial"/>
            </a:endParaRPr>
          </a:p>
          <a:p>
            <a:pPr algn="ctr"/>
            <a:r>
              <a:rPr b="0" lang="en-US" sz="3600" spc="-1" strike="noStrike">
                <a:solidFill>
                  <a:srgbClr val="000000"/>
                </a:solidFill>
                <a:latin typeface="Arial"/>
              </a:rPr>
              <a:t>d. Arrays of objects placed at arbitrary points</a:t>
            </a:r>
            <a:endParaRPr b="0" lang="en-US" sz="3600" spc="-1" strike="noStrike">
              <a:solidFill>
                <a:srgbClr val="000000"/>
              </a:solidFill>
              <a:latin typeface="Arial"/>
            </a:endParaRPr>
          </a:p>
        </p:txBody>
      </p:sp>
      <p:sp>
        <p:nvSpPr>
          <p:cNvPr id="405" name=""/>
          <p:cNvSpPr txBox="1"/>
          <p:nvPr/>
        </p:nvSpPr>
        <p:spPr>
          <a:xfrm>
            <a:off x="10452600" y="2481840"/>
            <a:ext cx="6585120" cy="8985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View of exported gdml file containing a point array, using </a:t>
            </a:r>
            <a:r>
              <a:rPr b="0" lang="en-US" sz="2600" spc="-1" strike="noStrike">
                <a:solidFill>
                  <a:srgbClr val="ffffff"/>
                </a:solidFill>
                <a:latin typeface="LM Mono 12"/>
              </a:rPr>
              <a:t>load_gdml_color</a:t>
            </a:r>
            <a:endParaRPr b="0" lang="en-US" sz="2600" spc="-1" strike="noStrike">
              <a:solidFill>
                <a:srgbClr val="ffffff"/>
              </a:solidFill>
              <a:latin typeface="Arial"/>
            </a:endParaRPr>
          </a:p>
        </p:txBody>
      </p:sp>
      <p:sp>
        <p:nvSpPr>
          <p:cNvPr id="406" name=""/>
          <p:cNvSpPr txBox="1"/>
          <p:nvPr/>
        </p:nvSpPr>
        <p:spPr>
          <a:xfrm>
            <a:off x="1044720" y="2145600"/>
            <a:ext cx="5927760" cy="34113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Point arrays are added by selecting the object, a set of points in 3D and executing the point array command.</a:t>
            </a:r>
            <a:endParaRPr b="0" lang="en-US" sz="2600" spc="-1" strike="noStrike">
              <a:solidFill>
                <a:srgbClr val="ffffff"/>
              </a:solidFill>
              <a:latin typeface="Arial"/>
            </a:endParaRPr>
          </a:p>
          <a:p>
            <a:endParaRPr b="0" lang="en-US" sz="2600" spc="-1" strike="noStrike">
              <a:solidFill>
                <a:srgbClr val="ffffff"/>
              </a:solidFill>
              <a:latin typeface="Arial"/>
            </a:endParaRPr>
          </a:p>
          <a:p>
            <a:r>
              <a:rPr b="0" lang="en-US" sz="2600" spc="-1" strike="noStrike">
                <a:solidFill>
                  <a:srgbClr val="ffffff"/>
                </a:solidFill>
                <a:latin typeface="Arial"/>
              </a:rPr>
              <a:t>Points can be entered in a variety of ways, including using the Points Workbench to read a variety of file formats.</a:t>
            </a:r>
            <a:endParaRPr b="0" lang="en-US" sz="2600" spc="-1" strike="noStrike">
              <a:solidFill>
                <a:srgbClr val="ffffff"/>
              </a:solidFill>
              <a:latin typeface="Arial"/>
            </a:endParaRPr>
          </a:p>
          <a:p>
            <a:endParaRPr b="0" lang="en-US" sz="2600" spc="-1" strike="noStrike">
              <a:solidFill>
                <a:srgbClr val="ffffff"/>
              </a:solidFill>
              <a:latin typeface="Arial"/>
            </a:endParaRPr>
          </a:p>
        </p:txBody>
      </p:sp>
      <p:pic>
        <p:nvPicPr>
          <p:cNvPr id="407" name="" descr=""/>
          <p:cNvPicPr/>
          <p:nvPr/>
        </p:nvPicPr>
        <p:blipFill>
          <a:blip r:embed="rId1"/>
          <a:stretch/>
        </p:blipFill>
        <p:spPr>
          <a:xfrm>
            <a:off x="6381720" y="2904840"/>
            <a:ext cx="419040" cy="419040"/>
          </a:xfrm>
          <a:prstGeom prst="rect">
            <a:avLst/>
          </a:prstGeom>
          <a:ln w="0">
            <a:noFill/>
          </a:ln>
        </p:spPr>
      </p:pic>
      <p:pic>
        <p:nvPicPr>
          <p:cNvPr id="408" name="" descr=""/>
          <p:cNvPicPr/>
          <p:nvPr/>
        </p:nvPicPr>
        <p:blipFill>
          <a:blip r:embed="rId2"/>
          <a:stretch/>
        </p:blipFill>
        <p:spPr>
          <a:xfrm>
            <a:off x="1685160" y="5186880"/>
            <a:ext cx="4647240" cy="4923360"/>
          </a:xfrm>
          <a:prstGeom prst="rect">
            <a:avLst/>
          </a:prstGeom>
          <a:ln w="0">
            <a:noFill/>
          </a:ln>
        </p:spPr>
      </p:pic>
      <p:pic>
        <p:nvPicPr>
          <p:cNvPr id="409" name="" descr=""/>
          <p:cNvPicPr/>
          <p:nvPr/>
        </p:nvPicPr>
        <p:blipFill>
          <a:blip r:embed="rId3"/>
          <a:stretch/>
        </p:blipFill>
        <p:spPr>
          <a:xfrm>
            <a:off x="11421720" y="5743800"/>
            <a:ext cx="4647240" cy="4018680"/>
          </a:xfrm>
          <a:prstGeom prst="rect">
            <a:avLst/>
          </a:prstGeom>
          <a:ln w="0">
            <a:noFill/>
          </a:ln>
        </p:spPr>
      </p:pic>
      <p:sp>
        <p:nvSpPr>
          <p:cNvPr id="410" name=""/>
          <p:cNvSpPr txBox="1"/>
          <p:nvPr/>
        </p:nvSpPr>
        <p:spPr>
          <a:xfrm>
            <a:off x="0" y="9860400"/>
            <a:ext cx="3832560" cy="427320"/>
          </a:xfrm>
          <a:prstGeom prst="rect">
            <a:avLst/>
          </a:prstGeom>
          <a:noFill/>
          <a:ln w="0">
            <a:noFill/>
          </a:ln>
        </p:spPr>
        <p:txBody>
          <a:bodyPr lIns="90000" rIns="90000" tIns="45000" bIns="45000" anchor="t">
            <a:noAutofit/>
          </a:bodyPr>
          <a:p>
            <a:fld id="{9452258D-DA80-48FF-B93D-D46485980295}"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495EF46D-3529-48B0-B76F-7ADBF9AB5949}"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
          <p:cNvSpPr txBox="1"/>
          <p:nvPr/>
        </p:nvSpPr>
        <p:spPr>
          <a:xfrm>
            <a:off x="4101480" y="266400"/>
            <a:ext cx="10085040" cy="1114200"/>
          </a:xfrm>
          <a:prstGeom prst="rect">
            <a:avLst/>
          </a:prstGeom>
          <a:gradFill rotWithShape="0">
            <a:gsLst>
              <a:gs pos="0">
                <a:srgbClr val="ffff00"/>
              </a:gs>
              <a:gs pos="100000">
                <a:srgbClr val="ffffff"/>
              </a:gs>
            </a:gsLst>
            <a:lin ang="5400000"/>
          </a:gradFill>
          <a:ln w="0">
            <a:noFill/>
          </a:ln>
        </p:spPr>
        <p:txBody>
          <a:bodyPr lIns="90000" rIns="90000" tIns="45000" bIns="45000" anchor="t">
            <a:noAutofit/>
          </a:bodyPr>
          <a:p>
            <a:r>
              <a:rPr b="0" lang="en-US" sz="3600" spc="-1" strike="noStrike">
                <a:solidFill>
                  <a:srgbClr val="000000"/>
                </a:solidFill>
                <a:latin typeface="Arial"/>
              </a:rPr>
              <a:t>Adding non-GDML solids to the GDML document</a:t>
            </a:r>
            <a:endParaRPr b="0" lang="en-US" sz="3600" spc="-1" strike="noStrike">
              <a:solidFill>
                <a:srgbClr val="000000"/>
              </a:solidFill>
              <a:latin typeface="Arial"/>
            </a:endParaRPr>
          </a:p>
          <a:p>
            <a:pPr algn="ctr"/>
            <a:r>
              <a:rPr b="0" lang="en-US" sz="3600" spc="-1" strike="noStrike">
                <a:solidFill>
                  <a:srgbClr val="000000"/>
                </a:solidFill>
                <a:latin typeface="Arial"/>
              </a:rPr>
              <a:t>4. Mirrored object</a:t>
            </a:r>
            <a:endParaRPr b="0" lang="en-US" sz="3600" spc="-1" strike="noStrike">
              <a:solidFill>
                <a:srgbClr val="000000"/>
              </a:solidFill>
              <a:latin typeface="Arial"/>
            </a:endParaRPr>
          </a:p>
        </p:txBody>
      </p:sp>
      <p:sp>
        <p:nvSpPr>
          <p:cNvPr id="412" name=""/>
          <p:cNvSpPr txBox="1"/>
          <p:nvPr/>
        </p:nvSpPr>
        <p:spPr>
          <a:xfrm>
            <a:off x="10452600" y="2145600"/>
            <a:ext cx="6585120" cy="8985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View of exported gdml file containing a path array, using </a:t>
            </a:r>
            <a:r>
              <a:rPr b="0" lang="en-US" sz="2600" spc="-1" strike="noStrike">
                <a:solidFill>
                  <a:srgbClr val="ffffff"/>
                </a:solidFill>
                <a:latin typeface="LM Mono 12"/>
              </a:rPr>
              <a:t>load_gdml_color</a:t>
            </a:r>
            <a:endParaRPr b="0" lang="en-US" sz="2600" spc="-1" strike="noStrike">
              <a:solidFill>
                <a:srgbClr val="ffffff"/>
              </a:solidFill>
              <a:latin typeface="Arial"/>
            </a:endParaRPr>
          </a:p>
        </p:txBody>
      </p:sp>
      <p:sp>
        <p:nvSpPr>
          <p:cNvPr id="413" name=""/>
          <p:cNvSpPr txBox="1"/>
          <p:nvPr/>
        </p:nvSpPr>
        <p:spPr>
          <a:xfrm>
            <a:off x="1044720" y="2145600"/>
            <a:ext cx="5927760" cy="1566360"/>
          </a:xfrm>
          <a:prstGeom prst="rect">
            <a:avLst/>
          </a:prstGeom>
          <a:noFill/>
          <a:ln w="0">
            <a:noFill/>
          </a:ln>
        </p:spPr>
        <p:txBody>
          <a:bodyPr lIns="90000" rIns="90000" tIns="45000" bIns="45000" anchor="t">
            <a:noAutofit/>
          </a:bodyPr>
          <a:p>
            <a:r>
              <a:rPr b="0" lang="en-US" sz="2600" spc="-1" strike="noStrike">
                <a:solidFill>
                  <a:srgbClr val="ffffff"/>
                </a:solidFill>
                <a:latin typeface="Arial"/>
              </a:rPr>
              <a:t>Mirrored objects are added by selecting the object, a reflection plane and executing the mirror command.</a:t>
            </a:r>
            <a:endParaRPr b="0" lang="en-US" sz="2600" spc="-1" strike="noStrike">
              <a:solidFill>
                <a:srgbClr val="ffffff"/>
              </a:solidFill>
              <a:latin typeface="Arial"/>
            </a:endParaRPr>
          </a:p>
          <a:p>
            <a:endParaRPr b="0" lang="en-US" sz="2600" spc="-1" strike="noStrike">
              <a:solidFill>
                <a:srgbClr val="ffffff"/>
              </a:solidFill>
              <a:latin typeface="Arial"/>
            </a:endParaRPr>
          </a:p>
        </p:txBody>
      </p:sp>
      <p:pic>
        <p:nvPicPr>
          <p:cNvPr id="414" name="" descr=""/>
          <p:cNvPicPr/>
          <p:nvPr/>
        </p:nvPicPr>
        <p:blipFill>
          <a:blip r:embed="rId1"/>
          <a:stretch/>
        </p:blipFill>
        <p:spPr>
          <a:xfrm>
            <a:off x="1623240" y="5453640"/>
            <a:ext cx="4770720" cy="4504320"/>
          </a:xfrm>
          <a:prstGeom prst="rect">
            <a:avLst/>
          </a:prstGeom>
          <a:ln w="0">
            <a:noFill/>
          </a:ln>
        </p:spPr>
      </p:pic>
      <p:pic>
        <p:nvPicPr>
          <p:cNvPr id="415" name="" descr=""/>
          <p:cNvPicPr/>
          <p:nvPr/>
        </p:nvPicPr>
        <p:blipFill>
          <a:blip r:embed="rId2"/>
          <a:stretch/>
        </p:blipFill>
        <p:spPr>
          <a:xfrm>
            <a:off x="11359800" y="5186880"/>
            <a:ext cx="4770720" cy="4504320"/>
          </a:xfrm>
          <a:prstGeom prst="rect">
            <a:avLst/>
          </a:prstGeom>
          <a:ln w="0">
            <a:noFill/>
          </a:ln>
        </p:spPr>
      </p:pic>
      <p:pic>
        <p:nvPicPr>
          <p:cNvPr id="416" name="" descr=""/>
          <p:cNvPicPr/>
          <p:nvPr/>
        </p:nvPicPr>
        <p:blipFill>
          <a:blip r:embed="rId3"/>
          <a:stretch/>
        </p:blipFill>
        <p:spPr>
          <a:xfrm>
            <a:off x="6401160" y="2931480"/>
            <a:ext cx="523440" cy="523440"/>
          </a:xfrm>
          <a:prstGeom prst="rect">
            <a:avLst/>
          </a:prstGeom>
          <a:ln w="0">
            <a:noFill/>
          </a:ln>
        </p:spPr>
      </p:pic>
      <p:sp>
        <p:nvSpPr>
          <p:cNvPr id="417" name=""/>
          <p:cNvSpPr txBox="1"/>
          <p:nvPr/>
        </p:nvSpPr>
        <p:spPr>
          <a:xfrm>
            <a:off x="0" y="9860400"/>
            <a:ext cx="3832560" cy="427320"/>
          </a:xfrm>
          <a:prstGeom prst="rect">
            <a:avLst/>
          </a:prstGeom>
          <a:noFill/>
          <a:ln w="0">
            <a:noFill/>
          </a:ln>
        </p:spPr>
        <p:txBody>
          <a:bodyPr lIns="90000" rIns="90000" tIns="45000" bIns="45000" anchor="t">
            <a:noAutofit/>
          </a:bodyPr>
          <a:p>
            <a:fld id="{FF35B5EB-5DAD-40FD-9E40-9DBDBFDC361A}"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3282C71B-9438-4201-9D9F-4D7807B741A4}"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4919760" y="428760"/>
            <a:ext cx="8448480" cy="790560"/>
          </a:xfrm>
          <a:prstGeom prst="rect">
            <a:avLst/>
          </a:prstGeom>
          <a:noFill/>
          <a:ln w="12600">
            <a:noFill/>
          </a:ln>
        </p:spPr>
        <p:txBody>
          <a:bodyPr lIns="50760" rIns="50760" tIns="50760" bIns="50760" anchor="ctr">
            <a:noAutofit/>
          </a:bodyPr>
          <a:p>
            <a:pPr indent="0" algn="ctr">
              <a:lnSpc>
                <a:spcPct val="100000"/>
              </a:lnSpc>
              <a:buNone/>
              <a:tabLst>
                <a:tab algn="l" pos="0"/>
              </a:tabLst>
            </a:pPr>
            <a:r>
              <a:rPr b="0" lang="en-US" sz="3600" spc="-1" strike="noStrike">
                <a:solidFill>
                  <a:srgbClr val="ffffff"/>
                </a:solidFill>
                <a:latin typeface="DejaVu Sans"/>
                <a:ea typeface="Helvetica Light"/>
              </a:rPr>
              <a:t>GDML Workbench History</a:t>
            </a:r>
            <a:endParaRPr b="0" lang="en-US" sz="3600" spc="-1" strike="noStrike">
              <a:solidFill>
                <a:srgbClr val="ffffff"/>
              </a:solidFill>
              <a:latin typeface="Helvetica Light"/>
            </a:endParaRPr>
          </a:p>
        </p:txBody>
      </p:sp>
      <p:sp>
        <p:nvSpPr>
          <p:cNvPr id="419" name="PlaceHolder 2"/>
          <p:cNvSpPr>
            <a:spLocks noGrp="1"/>
          </p:cNvSpPr>
          <p:nvPr>
            <p:ph/>
          </p:nvPr>
        </p:nvSpPr>
        <p:spPr>
          <a:xfrm>
            <a:off x="1342800" y="2733840"/>
            <a:ext cx="15611760" cy="6629760"/>
          </a:xfrm>
          <a:prstGeom prst="rect">
            <a:avLst/>
          </a:prstGeom>
          <a:noFill/>
          <a:ln w="12600">
            <a:noFill/>
          </a:ln>
        </p:spPr>
        <p:txBody>
          <a:bodyPr lIns="50760" rIns="50760" tIns="50760" bIns="50760" anchor="ctr">
            <a:noAutofit/>
          </a:bodyPr>
          <a:p>
            <a:pPr lvl="1" marL="548640" indent="-274320">
              <a:lnSpc>
                <a:spcPct val="100000"/>
              </a:lnSpc>
              <a:spcBef>
                <a:spcPts val="2599"/>
              </a:spcBef>
              <a:buClr>
                <a:srgbClr val="ffffff"/>
              </a:buClr>
              <a:buSzPct val="75000"/>
              <a:buFont typeface="Symbol" charset="2"/>
              <a:buChar char=""/>
            </a:pPr>
            <a:r>
              <a:rPr b="0" lang="en-US" sz="2400" spc="-1" strike="noStrike">
                <a:solidFill>
                  <a:srgbClr val="ffffff"/>
                </a:solidFill>
                <a:latin typeface="DejaVu Sans"/>
                <a:ea typeface="Helvetica Light"/>
              </a:rPr>
              <a:t>CAD-GDML  - Meeting at SLAC Sept 2011 </a:t>
            </a:r>
            <a:endParaRPr b="0" lang="en-US" sz="2400" spc="-1" strike="noStrike">
              <a:solidFill>
                <a:srgbClr val="ffffff"/>
              </a:solidFill>
              <a:latin typeface="Helvetica Light"/>
            </a:endParaRPr>
          </a:p>
          <a:p>
            <a:pPr lvl="2" marL="822960" indent="-274320">
              <a:lnSpc>
                <a:spcPct val="100000"/>
              </a:lnSpc>
              <a:spcBef>
                <a:spcPts val="2599"/>
              </a:spcBef>
              <a:buClr>
                <a:srgbClr val="ffffff"/>
              </a:buClr>
              <a:buSzPct val="75000"/>
              <a:buFont typeface="Symbol" charset="2"/>
              <a:buChar char=""/>
            </a:pPr>
            <a:r>
              <a:rPr b="0" lang="en-US" sz="2400" spc="-1" strike="noStrike">
                <a:solidFill>
                  <a:srgbClr val="ffffff"/>
                </a:solidFill>
                <a:latin typeface="DejaVu Sans"/>
                <a:ea typeface="Helvetica Light"/>
              </a:rPr>
              <a:t>C++ Workbench started by Emmanuel Delage</a:t>
            </a:r>
            <a:endParaRPr b="0" lang="en-US" sz="2400" spc="-1" strike="noStrike">
              <a:solidFill>
                <a:srgbClr val="ffffff"/>
              </a:solidFill>
              <a:latin typeface="Helvetica Light"/>
            </a:endParaRPr>
          </a:p>
          <a:p>
            <a:pPr lvl="1" marL="548640" indent="-274320">
              <a:lnSpc>
                <a:spcPct val="100000"/>
              </a:lnSpc>
              <a:spcBef>
                <a:spcPts val="2599"/>
              </a:spcBef>
              <a:buClr>
                <a:srgbClr val="ffffff"/>
              </a:buClr>
              <a:buSzPct val="75000"/>
              <a:buFont typeface="Symbol" charset="2"/>
              <a:buChar char=""/>
            </a:pPr>
            <a:r>
              <a:rPr b="0" lang="en-US" sz="2400" spc="-1" strike="noStrike">
                <a:solidFill>
                  <a:srgbClr val="ffffff"/>
                </a:solidFill>
                <a:latin typeface="DejaVu Sans"/>
                <a:ea typeface="Helvetica Light"/>
              </a:rPr>
              <a:t>Initial Workbench FreeCAD_Python_GDML</a:t>
            </a:r>
            <a:endParaRPr b="0" lang="en-US" sz="2400" spc="-1" strike="noStrike">
              <a:solidFill>
                <a:srgbClr val="ffffff"/>
              </a:solidFill>
              <a:latin typeface="Helvetica Light"/>
            </a:endParaRPr>
          </a:p>
          <a:p>
            <a:pPr lvl="3" marL="1097280" indent="-274320">
              <a:lnSpc>
                <a:spcPct val="100000"/>
              </a:lnSpc>
              <a:spcBef>
                <a:spcPts val="2599"/>
              </a:spcBef>
              <a:buClr>
                <a:srgbClr val="ffffff"/>
              </a:buClr>
              <a:buSzPct val="75000"/>
              <a:buFont typeface="Symbol" charset="2"/>
              <a:buChar char=""/>
            </a:pPr>
            <a:r>
              <a:rPr b="0" lang="en-US" sz="2400" spc="-1" strike="noStrike">
                <a:solidFill>
                  <a:srgbClr val="ffffff"/>
                </a:solidFill>
                <a:latin typeface="DejaVu Sans"/>
                <a:ea typeface="Helvetica Light"/>
              </a:rPr>
              <a:t>Geant4 python library which at the time was still under development</a:t>
            </a:r>
            <a:endParaRPr b="0" lang="en-US" sz="2400" spc="-1" strike="noStrike">
              <a:solidFill>
                <a:srgbClr val="ffffff"/>
              </a:solidFill>
              <a:latin typeface="Helvetica Light"/>
            </a:endParaRPr>
          </a:p>
          <a:p>
            <a:pPr lvl="3" marL="1097280" indent="-274320">
              <a:lnSpc>
                <a:spcPct val="100000"/>
              </a:lnSpc>
              <a:spcBef>
                <a:spcPts val="2599"/>
              </a:spcBef>
              <a:buClr>
                <a:srgbClr val="ffffff"/>
              </a:buClr>
              <a:buSzPct val="75000"/>
              <a:buFont typeface="Symbol" charset="2"/>
              <a:buChar char=""/>
            </a:pPr>
            <a:r>
              <a:rPr b="0" lang="en-US" sz="2400" spc="-1" strike="noStrike">
                <a:solidFill>
                  <a:srgbClr val="ffffff"/>
                </a:solidFill>
                <a:latin typeface="DejaVu Sans"/>
                <a:ea typeface="Helvetica Light"/>
              </a:rPr>
              <a:t>Now GitHub retired / archived</a:t>
            </a:r>
            <a:endParaRPr b="0" lang="en-US" sz="2400" spc="-1" strike="noStrike">
              <a:solidFill>
                <a:srgbClr val="ffffff"/>
              </a:solidFill>
              <a:latin typeface="Helvetica Light"/>
            </a:endParaRPr>
          </a:p>
          <a:p>
            <a:pPr lvl="1" marL="548640" indent="-274320">
              <a:lnSpc>
                <a:spcPct val="100000"/>
              </a:lnSpc>
              <a:spcBef>
                <a:spcPts val="2599"/>
              </a:spcBef>
              <a:buClr>
                <a:srgbClr val="ffffff"/>
              </a:buClr>
              <a:buSzPct val="75000"/>
              <a:buFont typeface="Symbol" charset="2"/>
              <a:buChar char=""/>
            </a:pPr>
            <a:r>
              <a:rPr b="0" lang="en-US" sz="2400" spc="-1" strike="noStrike">
                <a:solidFill>
                  <a:srgbClr val="ffffff"/>
                </a:solidFill>
                <a:latin typeface="DejaVu Sans"/>
                <a:ea typeface="Helvetica Light"/>
              </a:rPr>
              <a:t>GDML workbench – Created and maintained by </a:t>
            </a:r>
            <a:r>
              <a:rPr b="1" lang="en-US" sz="2400" spc="-1" strike="noStrike">
                <a:solidFill>
                  <a:srgbClr val="ffffff"/>
                </a:solidFill>
                <a:latin typeface="DejaVu Sans"/>
                <a:ea typeface="Helvetica Light"/>
              </a:rPr>
              <a:t>Keith Sloan</a:t>
            </a:r>
            <a:br>
              <a:rPr sz="2400"/>
            </a:br>
            <a:r>
              <a:rPr b="1" lang="en-US" sz="2400" spc="-1" strike="noStrike">
                <a:solidFill>
                  <a:srgbClr val="ffffff"/>
                </a:solidFill>
                <a:latin typeface="DejaVu Sans"/>
                <a:ea typeface="Helvetica Light"/>
              </a:rPr>
              <a:t>	</a:t>
            </a:r>
            <a:r>
              <a:rPr b="1" lang="en-US" sz="2400" spc="-1" strike="noStrike">
                <a:solidFill>
                  <a:srgbClr val="ffffff"/>
                </a:solidFill>
                <a:latin typeface="DejaVu Sans"/>
                <a:ea typeface="Helvetica Light"/>
              </a:rPr>
              <a:t>	</a:t>
            </a:r>
            <a:r>
              <a:rPr b="1" lang="en-US" sz="2400" spc="-1" strike="noStrike">
                <a:solidFill>
                  <a:srgbClr val="ffffff"/>
                </a:solidFill>
                <a:latin typeface="DejaVu Sans"/>
                <a:ea typeface="Helvetica Light"/>
              </a:rPr>
              <a:t>	</a:t>
            </a:r>
            <a:r>
              <a:rPr b="1" lang="en-US" sz="2400" spc="-1" strike="noStrike">
                <a:solidFill>
                  <a:srgbClr val="ffffff"/>
                </a:solidFill>
                <a:latin typeface="DejaVu Sans"/>
                <a:ea typeface="Helvetica Light"/>
              </a:rPr>
              <a:t>  </a:t>
            </a:r>
            <a:r>
              <a:rPr b="0" lang="en-US" sz="2400" spc="-1" strike="noStrike">
                <a:solidFill>
                  <a:srgbClr val="ffffff"/>
                </a:solidFill>
                <a:latin typeface="DejaVu Sans"/>
                <a:ea typeface="Helvetica Light"/>
              </a:rPr>
              <a:t>https://github.com/KeithSloan/GDML</a:t>
            </a:r>
            <a:endParaRPr b="0" lang="en-US" sz="2400" spc="-1" strike="noStrike">
              <a:solidFill>
                <a:srgbClr val="ffffff"/>
              </a:solidFill>
              <a:latin typeface="Helvetica Light"/>
            </a:endParaRPr>
          </a:p>
          <a:p>
            <a:pPr lvl="3" marL="1097280" indent="-274320">
              <a:lnSpc>
                <a:spcPct val="100000"/>
              </a:lnSpc>
              <a:spcBef>
                <a:spcPts val="2599"/>
              </a:spcBef>
              <a:buClr>
                <a:srgbClr val="ffffff"/>
              </a:buClr>
              <a:buSzPct val="75000"/>
              <a:buFont typeface="Symbol" charset="2"/>
              <a:buChar char=""/>
            </a:pPr>
            <a:r>
              <a:rPr b="0" lang="en-US" sz="2400" spc="-1" strike="noStrike">
                <a:solidFill>
                  <a:srgbClr val="ffffff"/>
                </a:solidFill>
                <a:latin typeface="DejaVu Sans"/>
                <a:ea typeface="Helvetica Light"/>
              </a:rPr>
              <a:t>Different approach</a:t>
            </a:r>
            <a:endParaRPr b="0" lang="en-US" sz="2400" spc="-1" strike="noStrike">
              <a:solidFill>
                <a:srgbClr val="ffffff"/>
              </a:solidFill>
              <a:latin typeface="Helvetica Light"/>
            </a:endParaRPr>
          </a:p>
          <a:p>
            <a:pPr lvl="3" marL="1097280" indent="-274320">
              <a:lnSpc>
                <a:spcPct val="100000"/>
              </a:lnSpc>
              <a:spcBef>
                <a:spcPts val="2599"/>
              </a:spcBef>
              <a:buClr>
                <a:srgbClr val="ffffff"/>
              </a:buClr>
              <a:buSzPct val="75000"/>
              <a:buFont typeface="Symbol" charset="2"/>
              <a:buChar char=""/>
            </a:pPr>
            <a:r>
              <a:rPr b="0" lang="en-US" sz="2400" spc="-1" strike="noStrike">
                <a:solidFill>
                  <a:srgbClr val="ffffff"/>
                </a:solidFill>
                <a:latin typeface="DejaVu Sans"/>
                <a:ea typeface="Helvetica Light"/>
              </a:rPr>
              <a:t>GDML Solids implemented as FreeCAD FeaturePython Objects</a:t>
            </a:r>
            <a:endParaRPr b="0" lang="en-US" sz="2400" spc="-1" strike="noStrike">
              <a:solidFill>
                <a:srgbClr val="ffffff"/>
              </a:solidFill>
              <a:latin typeface="Helvetica Light"/>
            </a:endParaRPr>
          </a:p>
          <a:p>
            <a:pPr lvl="3" marL="1097280" indent="-274320">
              <a:lnSpc>
                <a:spcPct val="100000"/>
              </a:lnSpc>
              <a:spcBef>
                <a:spcPts val="2599"/>
              </a:spcBef>
              <a:buClr>
                <a:srgbClr val="ffffff"/>
              </a:buClr>
              <a:buSzPct val="75000"/>
              <a:buFont typeface="Symbol" charset="2"/>
              <a:buChar char=""/>
            </a:pPr>
            <a:r>
              <a:rPr b="0" lang="en-US" sz="2400" spc="-1" strike="noStrike">
                <a:solidFill>
                  <a:srgbClr val="ffffff"/>
                </a:solidFill>
                <a:latin typeface="DejaVu Sans"/>
                <a:ea typeface="Helvetica Light"/>
              </a:rPr>
              <a:t>Recent enhancements - Thanks to Munther Hindi (joined the project November 2021)</a:t>
            </a:r>
            <a:endParaRPr b="0" lang="en-US" sz="2400" spc="-1" strike="noStrike">
              <a:solidFill>
                <a:srgbClr val="ffffff"/>
              </a:solidFill>
              <a:latin typeface="Helvetica Light"/>
            </a:endParaRPr>
          </a:p>
          <a:p>
            <a:pPr lvl="4" marL="1371600" indent="-274320">
              <a:lnSpc>
                <a:spcPct val="100000"/>
              </a:lnSpc>
              <a:spcBef>
                <a:spcPts val="2599"/>
              </a:spcBef>
              <a:buClr>
                <a:srgbClr val="ffffff"/>
              </a:buClr>
              <a:buSzPct val="75000"/>
              <a:buFont typeface="Symbol" charset="2"/>
              <a:buChar char=""/>
            </a:pPr>
            <a:r>
              <a:rPr b="0" lang="en-US" sz="2400" spc="-1" strike="noStrike">
                <a:solidFill>
                  <a:srgbClr val="ffffff"/>
                </a:solidFill>
                <a:latin typeface="DejaVu Sans"/>
                <a:ea typeface="Helvetica Light"/>
              </a:rPr>
              <a:t>Arrays, Mirrors</a:t>
            </a:r>
            <a:endParaRPr b="0" lang="en-US" sz="2400" spc="-1" strike="noStrike">
              <a:solidFill>
                <a:srgbClr val="ffffff"/>
              </a:solidFill>
              <a:latin typeface="Helvetica Light"/>
            </a:endParaRPr>
          </a:p>
          <a:p>
            <a:pPr lvl="4" marL="1371600" indent="-274320">
              <a:lnSpc>
                <a:spcPct val="100000"/>
              </a:lnSpc>
              <a:spcBef>
                <a:spcPts val="2599"/>
              </a:spcBef>
              <a:buClr>
                <a:srgbClr val="ffffff"/>
              </a:buClr>
              <a:buSzPct val="75000"/>
              <a:buFont typeface="Symbol" charset="2"/>
              <a:buChar char=""/>
            </a:pPr>
            <a:r>
              <a:rPr b="0" lang="en-US" sz="2400" spc="-1" strike="noStrike">
                <a:solidFill>
                  <a:srgbClr val="ffffff"/>
                </a:solidFill>
                <a:latin typeface="DejaVu Sans"/>
                <a:ea typeface="Helvetica Light"/>
              </a:rPr>
              <a:t>Extruded and Revolved Sketches</a:t>
            </a:r>
            <a:br>
              <a:rPr sz="2400"/>
            </a:br>
            <a:br>
              <a:rPr sz="2400"/>
            </a:br>
            <a:br>
              <a:rPr sz="2400"/>
            </a:br>
            <a:br>
              <a:rPr sz="2400"/>
            </a:br>
            <a:r>
              <a:rPr b="0" lang="en-US" sz="2400" spc="-1" strike="noStrike">
                <a:solidFill>
                  <a:srgbClr val="ffffff"/>
                </a:solidFill>
                <a:latin typeface="DejaVu Sans"/>
              </a:rPr>
              <a:t> </a:t>
            </a:r>
            <a:endParaRPr b="0" lang="en-US" sz="2400" spc="-1" strike="noStrike">
              <a:solidFill>
                <a:srgbClr val="ffffff"/>
              </a:solidFill>
              <a:latin typeface="Helvetica Light"/>
            </a:endParaRPr>
          </a:p>
        </p:txBody>
      </p:sp>
      <p:sp>
        <p:nvSpPr>
          <p:cNvPr id="420" name=""/>
          <p:cNvSpPr txBox="1"/>
          <p:nvPr/>
        </p:nvSpPr>
        <p:spPr>
          <a:xfrm>
            <a:off x="0" y="9860400"/>
            <a:ext cx="3832560" cy="427320"/>
          </a:xfrm>
          <a:prstGeom prst="rect">
            <a:avLst/>
          </a:prstGeom>
          <a:noFill/>
          <a:ln w="0">
            <a:noFill/>
          </a:ln>
        </p:spPr>
        <p:txBody>
          <a:bodyPr lIns="90000" rIns="90000" tIns="45000" bIns="45000" anchor="t">
            <a:noAutofit/>
          </a:bodyPr>
          <a:p>
            <a:fld id="{94635939-6B8B-4C5E-AE84-7063AE4B00E4}"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4" name="PlaceHolder 3"/>
          <p:cNvSpPr>
            <a:spLocks noGrp="1"/>
          </p:cNvSpPr>
          <p:nvPr>
            <p:ph type="sldNum" idx="1"/>
          </p:nvPr>
        </p:nvSpPr>
        <p:spPr/>
        <p:txBody>
          <a:bodyPr/>
          <a:p>
            <a:fld id="{993823E6-5160-46A7-8FA1-02E79DD3F755}" type="slidenum">
              <a:t>46</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blipFill>
      </p:bgPr>
    </p:bg>
    <p:spTree>
      <p:nvGrpSpPr>
        <p:cNvPr id="1" name=""/>
        <p:cNvGrpSpPr/>
        <p:nvPr/>
      </p:nvGrpSpPr>
      <p:grpSpPr>
        <a:xfrm>
          <a:off x="0" y="0"/>
          <a:ext cx="0" cy="0"/>
          <a:chOff x="0" y="0"/>
          <a:chExt cx="0" cy="0"/>
        </a:xfrm>
      </p:grpSpPr>
      <p:sp>
        <p:nvSpPr>
          <p:cNvPr id="134" name=""/>
          <p:cNvSpPr txBox="1"/>
          <p:nvPr/>
        </p:nvSpPr>
        <p:spPr>
          <a:xfrm>
            <a:off x="3566160" y="155160"/>
            <a:ext cx="11156040" cy="1154520"/>
          </a:xfrm>
          <a:prstGeom prst="rect">
            <a:avLst/>
          </a:prstGeom>
          <a:noFill/>
          <a:ln w="0">
            <a:noFill/>
          </a:ln>
        </p:spPr>
        <p:txBody>
          <a:bodyPr lIns="90000" rIns="90000" tIns="45000" bIns="45000" anchor="t">
            <a:noAutofit/>
          </a:bodyPr>
          <a:p>
            <a:r>
              <a:rPr b="0" lang="en-US" sz="3600" spc="-1" strike="noStrike">
                <a:solidFill>
                  <a:srgbClr val="ffffff"/>
                </a:solidFill>
                <a:latin typeface="DejaVu Sans"/>
              </a:rPr>
              <a:t>Some Features(from the FreeCAD web site):</a:t>
            </a:r>
            <a:endParaRPr b="0" lang="en-US" sz="3600" spc="-1" strike="noStrike">
              <a:solidFill>
                <a:srgbClr val="ffffff"/>
              </a:solidFill>
              <a:latin typeface="Arial"/>
            </a:endParaRPr>
          </a:p>
        </p:txBody>
      </p:sp>
      <p:pic>
        <p:nvPicPr>
          <p:cNvPr id="135" name="" descr=""/>
          <p:cNvPicPr/>
          <p:nvPr/>
        </p:nvPicPr>
        <p:blipFill>
          <a:blip r:embed="rId2"/>
          <a:stretch/>
        </p:blipFill>
        <p:spPr>
          <a:xfrm>
            <a:off x="1237680" y="1236960"/>
            <a:ext cx="15849360" cy="4170960"/>
          </a:xfrm>
          <a:prstGeom prst="rect">
            <a:avLst/>
          </a:prstGeom>
          <a:ln w="0">
            <a:noFill/>
          </a:ln>
        </p:spPr>
      </p:pic>
      <p:pic>
        <p:nvPicPr>
          <p:cNvPr id="136" name="" descr=""/>
          <p:cNvPicPr/>
          <p:nvPr/>
        </p:nvPicPr>
        <p:blipFill>
          <a:blip r:embed="rId3"/>
          <a:stretch/>
        </p:blipFill>
        <p:spPr>
          <a:xfrm>
            <a:off x="1246320" y="5874840"/>
            <a:ext cx="15849360" cy="4170960"/>
          </a:xfrm>
          <a:prstGeom prst="rect">
            <a:avLst/>
          </a:prstGeom>
          <a:ln w="0">
            <a:noFill/>
          </a:ln>
        </p:spPr>
      </p:pic>
      <p:sp>
        <p:nvSpPr>
          <p:cNvPr id="137" name=""/>
          <p:cNvSpPr txBox="1"/>
          <p:nvPr/>
        </p:nvSpPr>
        <p:spPr>
          <a:xfrm>
            <a:off x="0" y="9860040"/>
            <a:ext cx="3832560" cy="427320"/>
          </a:xfrm>
          <a:prstGeom prst="rect">
            <a:avLst/>
          </a:prstGeom>
          <a:noFill/>
          <a:ln w="0">
            <a:noFill/>
          </a:ln>
        </p:spPr>
        <p:txBody>
          <a:bodyPr lIns="90000" rIns="90000" tIns="45000" bIns="45000" anchor="t">
            <a:noAutofit/>
          </a:bodyPr>
          <a:p>
            <a:fld id="{FA4E74B3-D02E-4759-B2C7-63E52842B900}"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476F6293-4F05-47AC-809C-102F399C3768}"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8" name=""/>
          <p:cNvGrpSpPr/>
          <p:nvPr/>
        </p:nvGrpSpPr>
        <p:grpSpPr>
          <a:xfrm>
            <a:off x="1246320" y="949320"/>
            <a:ext cx="17930880" cy="4316400"/>
            <a:chOff x="1246320" y="949320"/>
            <a:chExt cx="17930880" cy="4316400"/>
          </a:xfrm>
        </p:grpSpPr>
        <p:pic>
          <p:nvPicPr>
            <p:cNvPr id="139" name="" descr=""/>
            <p:cNvPicPr/>
            <p:nvPr/>
          </p:nvPicPr>
          <p:blipFill>
            <a:blip r:embed="rId1"/>
            <a:stretch/>
          </p:blipFill>
          <p:spPr>
            <a:xfrm>
              <a:off x="1246320" y="949320"/>
              <a:ext cx="15849360" cy="4170960"/>
            </a:xfrm>
            <a:prstGeom prst="rect">
              <a:avLst/>
            </a:prstGeom>
            <a:ln w="0">
              <a:noFill/>
            </a:ln>
          </p:spPr>
        </p:pic>
        <p:sp>
          <p:nvSpPr>
            <p:cNvPr id="140" name=""/>
            <p:cNvSpPr/>
            <p:nvPr/>
          </p:nvSpPr>
          <p:spPr>
            <a:xfrm>
              <a:off x="7397280" y="4035600"/>
              <a:ext cx="6144480" cy="494640"/>
            </a:xfrm>
            <a:prstGeom prst="rect">
              <a:avLst/>
            </a:prstGeom>
            <a:solidFill>
              <a:srgbClr val="ffff00">
                <a:alpha val="50000"/>
              </a:srgbClr>
            </a:solidFill>
            <a:ln w="0">
              <a:solidFill>
                <a:srgbClr val="003361"/>
              </a:solidFill>
            </a:ln>
          </p:spPr>
          <p:style>
            <a:lnRef idx="0"/>
            <a:fillRef idx="0"/>
            <a:effectRef idx="0"/>
            <a:fontRef idx="minor"/>
          </p:style>
          <p:txBody>
            <a:bodyPr lIns="90000" rIns="90000" tIns="45000" bIns="45000" anchor="ctr">
              <a:noAutofit/>
            </a:bodyPr>
            <a:p>
              <a:endParaRPr b="0" lang="en-US" sz="5400" spc="-1" strike="noStrike">
                <a:solidFill>
                  <a:srgbClr val="000000"/>
                </a:solidFill>
                <a:latin typeface="DejaVu Sans"/>
              </a:endParaRPr>
            </a:p>
          </p:txBody>
        </p:sp>
        <p:sp>
          <p:nvSpPr>
            <p:cNvPr id="141" name=""/>
            <p:cNvSpPr txBox="1"/>
            <p:nvPr/>
          </p:nvSpPr>
          <p:spPr>
            <a:xfrm>
              <a:off x="13829760" y="4375080"/>
              <a:ext cx="5347440" cy="890640"/>
            </a:xfrm>
            <a:prstGeom prst="rect">
              <a:avLst/>
            </a:prstGeom>
            <a:noFill/>
            <a:ln w="0">
              <a:noFill/>
            </a:ln>
          </p:spPr>
          <p:txBody>
            <a:bodyPr lIns="90000" rIns="90000" tIns="45000" bIns="45000" anchor="t">
              <a:noAutofit/>
            </a:bodyPr>
            <a:p>
              <a:r>
                <a:rPr b="0" lang="en-US" sz="2200" spc="-1" strike="noStrike">
                  <a:solidFill>
                    <a:srgbClr val="0000ff"/>
                  </a:solidFill>
                  <a:latin typeface="DejaVu Sans"/>
                </a:rPr>
                <a:t>GDML Workbench</a:t>
              </a:r>
              <a:endParaRPr b="0" lang="en-US" sz="2200" spc="-1" strike="noStrike">
                <a:solidFill>
                  <a:srgbClr val="ffffff"/>
                </a:solidFill>
                <a:latin typeface="Arial"/>
              </a:endParaRPr>
            </a:p>
          </p:txBody>
        </p:sp>
        <p:sp>
          <p:nvSpPr>
            <p:cNvPr id="142" name=""/>
            <p:cNvSpPr/>
            <p:nvPr/>
          </p:nvSpPr>
          <p:spPr>
            <a:xfrm flipH="1" flipV="1">
              <a:off x="11953440" y="4530240"/>
              <a:ext cx="1976400" cy="32220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en-US" sz="5400" spc="-1" strike="noStrike">
                <a:solidFill>
                  <a:srgbClr val="ffffff"/>
                </a:solidFill>
                <a:latin typeface="DejaVu Sans"/>
              </a:endParaRPr>
            </a:p>
          </p:txBody>
        </p:sp>
      </p:grpSp>
      <p:pic>
        <p:nvPicPr>
          <p:cNvPr id="143" name="" descr=""/>
          <p:cNvPicPr/>
          <p:nvPr/>
        </p:nvPicPr>
        <p:blipFill>
          <a:blip r:embed="rId2"/>
          <a:stretch/>
        </p:blipFill>
        <p:spPr>
          <a:xfrm>
            <a:off x="1246320" y="5646960"/>
            <a:ext cx="15849360" cy="4170960"/>
          </a:xfrm>
          <a:prstGeom prst="rect">
            <a:avLst/>
          </a:prstGeom>
          <a:ln w="0">
            <a:noFill/>
          </a:ln>
        </p:spPr>
      </p:pic>
      <p:sp>
        <p:nvSpPr>
          <p:cNvPr id="144" name=""/>
          <p:cNvSpPr/>
          <p:nvPr/>
        </p:nvSpPr>
        <p:spPr>
          <a:xfrm>
            <a:off x="6837840" y="8076960"/>
            <a:ext cx="2981520" cy="399240"/>
          </a:xfrm>
          <a:prstGeom prst="rect">
            <a:avLst/>
          </a:prstGeom>
          <a:solidFill>
            <a:srgbClr val="ffff00">
              <a:alpha val="50000"/>
            </a:srgbClr>
          </a:solidFill>
          <a:ln w="0">
            <a:solidFill>
              <a:srgbClr val="003361"/>
            </a:solidFill>
          </a:ln>
        </p:spPr>
        <p:style>
          <a:lnRef idx="0"/>
          <a:fillRef idx="0"/>
          <a:effectRef idx="0"/>
          <a:fontRef idx="minor"/>
        </p:style>
        <p:txBody>
          <a:bodyPr lIns="90000" rIns="90000" tIns="45000" bIns="45000" anchor="ctr">
            <a:noAutofit/>
          </a:bodyPr>
          <a:p>
            <a:endParaRPr b="0" lang="en-US" sz="5400" spc="-1" strike="noStrike">
              <a:solidFill>
                <a:srgbClr val="000000"/>
              </a:solidFill>
              <a:latin typeface="DejaVu Sans"/>
            </a:endParaRPr>
          </a:p>
        </p:txBody>
      </p:sp>
      <p:sp>
        <p:nvSpPr>
          <p:cNvPr id="145" name=""/>
          <p:cNvSpPr/>
          <p:nvPr/>
        </p:nvSpPr>
        <p:spPr>
          <a:xfrm>
            <a:off x="1735200" y="8427960"/>
            <a:ext cx="2981520" cy="399240"/>
          </a:xfrm>
          <a:prstGeom prst="rect">
            <a:avLst/>
          </a:prstGeom>
          <a:solidFill>
            <a:srgbClr val="ffff00">
              <a:alpha val="50000"/>
            </a:srgbClr>
          </a:solidFill>
          <a:ln w="0">
            <a:solidFill>
              <a:srgbClr val="003361"/>
            </a:solidFill>
          </a:ln>
        </p:spPr>
        <p:style>
          <a:lnRef idx="0"/>
          <a:fillRef idx="0"/>
          <a:effectRef idx="0"/>
          <a:fontRef idx="minor"/>
        </p:style>
        <p:txBody>
          <a:bodyPr lIns="90000" rIns="90000" tIns="45000" bIns="45000" anchor="ctr">
            <a:noAutofit/>
          </a:bodyPr>
          <a:p>
            <a:endParaRPr b="0" lang="en-US" sz="5400" spc="-1" strike="noStrike">
              <a:solidFill>
                <a:srgbClr val="000000"/>
              </a:solidFill>
              <a:latin typeface="DejaVu Sans"/>
            </a:endParaRPr>
          </a:p>
        </p:txBody>
      </p:sp>
      <p:sp>
        <p:nvSpPr>
          <p:cNvPr id="146" name=""/>
          <p:cNvSpPr txBox="1"/>
          <p:nvPr/>
        </p:nvSpPr>
        <p:spPr>
          <a:xfrm>
            <a:off x="2266560" y="9081720"/>
            <a:ext cx="13282560" cy="815040"/>
          </a:xfrm>
          <a:prstGeom prst="rect">
            <a:avLst/>
          </a:prstGeom>
          <a:noFill/>
          <a:ln w="0">
            <a:noFill/>
          </a:ln>
        </p:spPr>
        <p:txBody>
          <a:bodyPr lIns="90000" rIns="90000" tIns="45000" bIns="45000" anchor="t">
            <a:noAutofit/>
          </a:bodyPr>
          <a:p>
            <a:r>
              <a:rPr b="0" lang="en-US" sz="2200" spc="-1" strike="noStrike">
                <a:solidFill>
                  <a:srgbClr val="0000ff"/>
                </a:solidFill>
                <a:latin typeface="DejaVu Sans"/>
              </a:rPr>
              <a:t>GDML Workbench adds import/export of gdml files</a:t>
            </a:r>
            <a:endParaRPr b="0" lang="en-US" sz="2200" spc="-1" strike="noStrike">
              <a:solidFill>
                <a:srgbClr val="ffffff"/>
              </a:solidFill>
              <a:latin typeface="Arial"/>
            </a:endParaRPr>
          </a:p>
        </p:txBody>
      </p:sp>
      <p:sp>
        <p:nvSpPr>
          <p:cNvPr id="147" name=""/>
          <p:cNvSpPr txBox="1"/>
          <p:nvPr/>
        </p:nvSpPr>
        <p:spPr>
          <a:xfrm>
            <a:off x="5171040" y="135720"/>
            <a:ext cx="7946640" cy="813600"/>
          </a:xfrm>
          <a:prstGeom prst="rect">
            <a:avLst/>
          </a:prstGeom>
          <a:noFill/>
          <a:ln w="0">
            <a:noFill/>
          </a:ln>
        </p:spPr>
        <p:txBody>
          <a:bodyPr lIns="90000" rIns="90000" tIns="45000" bIns="45000" anchor="t">
            <a:noAutofit/>
          </a:bodyPr>
          <a:p>
            <a:r>
              <a:rPr b="0" lang="en-US" sz="4040" spc="-1" strike="noStrike">
                <a:solidFill>
                  <a:srgbClr val="ffffff"/>
                </a:solidFill>
                <a:latin typeface="DejaVu Sans"/>
              </a:rPr>
              <a:t>FreeCAD features, continued</a:t>
            </a:r>
            <a:endParaRPr b="0" lang="en-US" sz="4040" spc="-1" strike="noStrike">
              <a:solidFill>
                <a:srgbClr val="ffffff"/>
              </a:solidFill>
              <a:latin typeface="Arial"/>
            </a:endParaRPr>
          </a:p>
        </p:txBody>
      </p:sp>
      <p:sp>
        <p:nvSpPr>
          <p:cNvPr id="148" name=""/>
          <p:cNvSpPr/>
          <p:nvPr/>
        </p:nvSpPr>
        <p:spPr>
          <a:xfrm flipH="1" flipV="1">
            <a:off x="4857840" y="8778960"/>
            <a:ext cx="714240" cy="39204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en-US" sz="5400" spc="-1" strike="noStrike">
              <a:solidFill>
                <a:srgbClr val="ffffff"/>
              </a:solidFill>
              <a:latin typeface="DejaVu Sans"/>
            </a:endParaRPr>
          </a:p>
        </p:txBody>
      </p:sp>
      <p:sp>
        <p:nvSpPr>
          <p:cNvPr id="149" name=""/>
          <p:cNvSpPr txBox="1"/>
          <p:nvPr/>
        </p:nvSpPr>
        <p:spPr>
          <a:xfrm>
            <a:off x="0" y="9860040"/>
            <a:ext cx="3832560" cy="427320"/>
          </a:xfrm>
          <a:prstGeom prst="rect">
            <a:avLst/>
          </a:prstGeom>
          <a:noFill/>
          <a:ln w="0">
            <a:noFill/>
          </a:ln>
        </p:spPr>
        <p:txBody>
          <a:bodyPr lIns="90000" rIns="90000" tIns="45000" bIns="45000" anchor="t">
            <a:noAutofit/>
          </a:bodyPr>
          <a:p>
            <a:fld id="{ADEB800A-DB50-410C-AF69-F9B956500A43}"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06347C7A-C308-4B83-9E6F-8752CCFF662C}"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
          <p:cNvPicPr/>
          <p:nvPr/>
        </p:nvPicPr>
        <p:blipFill>
          <a:blip r:embed="rId1"/>
          <a:stretch/>
        </p:blipFill>
        <p:spPr>
          <a:xfrm>
            <a:off x="1246320" y="1543680"/>
            <a:ext cx="15849360" cy="4170960"/>
          </a:xfrm>
          <a:prstGeom prst="rect">
            <a:avLst/>
          </a:prstGeom>
          <a:ln w="0">
            <a:noFill/>
          </a:ln>
        </p:spPr>
      </p:pic>
      <p:sp>
        <p:nvSpPr>
          <p:cNvPr id="151" name=""/>
          <p:cNvSpPr txBox="1"/>
          <p:nvPr/>
        </p:nvSpPr>
        <p:spPr>
          <a:xfrm>
            <a:off x="5741640" y="135720"/>
            <a:ext cx="6804720" cy="778680"/>
          </a:xfrm>
          <a:prstGeom prst="rect">
            <a:avLst/>
          </a:prstGeom>
          <a:noFill/>
          <a:ln w="0">
            <a:noFill/>
          </a:ln>
        </p:spPr>
        <p:txBody>
          <a:bodyPr lIns="90000" rIns="90000" tIns="45000" bIns="45000" anchor="t">
            <a:noAutofit/>
          </a:bodyPr>
          <a:p>
            <a:r>
              <a:rPr b="0" lang="en-US" sz="3600" spc="-1" strike="noStrike">
                <a:solidFill>
                  <a:srgbClr val="ffffff"/>
                </a:solidFill>
                <a:latin typeface="DejaVu Sans"/>
              </a:rPr>
              <a:t>FreeCAD features, continued</a:t>
            </a:r>
            <a:endParaRPr b="0" lang="en-US" sz="3600" spc="-1" strike="noStrike">
              <a:solidFill>
                <a:srgbClr val="ffffff"/>
              </a:solidFill>
              <a:latin typeface="Arial"/>
            </a:endParaRPr>
          </a:p>
        </p:txBody>
      </p:sp>
      <p:sp>
        <p:nvSpPr>
          <p:cNvPr id="152" name=""/>
          <p:cNvSpPr txBox="1"/>
          <p:nvPr/>
        </p:nvSpPr>
        <p:spPr>
          <a:xfrm>
            <a:off x="1627920" y="6800040"/>
            <a:ext cx="15925680" cy="11337120"/>
          </a:xfrm>
          <a:prstGeom prst="rect">
            <a:avLst/>
          </a:prstGeom>
          <a:noFill/>
          <a:ln w="0">
            <a:noFill/>
          </a:ln>
        </p:spPr>
        <p:txBody>
          <a:bodyPr lIns="90000" rIns="90000" tIns="45000" bIns="45000" anchor="t">
            <a:noAutofit/>
          </a:bodyPr>
          <a:p>
            <a:pPr marL="216000" indent="-216000">
              <a:buClr>
                <a:srgbClr val="ffffff"/>
              </a:buClr>
              <a:buSzPct val="45000"/>
              <a:buFont typeface="Wingdings" charset="2"/>
              <a:buChar char=""/>
            </a:pPr>
            <a:r>
              <a:rPr b="0" lang="en-US" sz="2600" spc="-1" strike="noStrike">
                <a:solidFill>
                  <a:srgbClr val="ffffff"/>
                </a:solidFill>
                <a:latin typeface="DejaVu Sans"/>
              </a:rPr>
              <a:t>Sketch parameters can have numeric values (with units) or come from a FreeCAD supported spreadsheet. As usual, cells can have aliases and reference other cells.</a:t>
            </a:r>
            <a:endParaRPr b="0" lang="en-US" sz="2600" spc="-1" strike="noStrike">
              <a:solidFill>
                <a:srgbClr val="ffffff"/>
              </a:solidFill>
              <a:latin typeface="Arial"/>
            </a:endParaRPr>
          </a:p>
          <a:p>
            <a:pPr marL="216000" indent="-216000">
              <a:buClr>
                <a:srgbClr val="ffffff"/>
              </a:buClr>
              <a:buSzPct val="45000"/>
              <a:buFont typeface="Wingdings" charset="2"/>
              <a:buChar char=""/>
            </a:pPr>
            <a:endParaRPr b="0" lang="en-US" sz="2600" spc="-1" strike="noStrike">
              <a:solidFill>
                <a:srgbClr val="ffffff"/>
              </a:solidFill>
              <a:latin typeface="Arial"/>
            </a:endParaRPr>
          </a:p>
          <a:p>
            <a:pPr marL="216000" indent="-216000">
              <a:buClr>
                <a:srgbClr val="ffffff"/>
              </a:buClr>
              <a:buSzPct val="45000"/>
              <a:buFont typeface="Wingdings" charset="2"/>
              <a:buChar char=""/>
            </a:pPr>
            <a:r>
              <a:rPr b="0" lang="en-US" sz="2600" spc="-1" strike="noStrike">
                <a:solidFill>
                  <a:srgbClr val="ffffff"/>
                </a:solidFill>
                <a:latin typeface="DejaVu Sans"/>
              </a:rPr>
              <a:t> </a:t>
            </a:r>
            <a:r>
              <a:rPr b="0" lang="en-US" sz="2600" spc="-1" strike="noStrike">
                <a:solidFill>
                  <a:srgbClr val="ffffff"/>
                </a:solidFill>
                <a:latin typeface="DejaVu Sans"/>
              </a:rPr>
              <a:t>Sketches can be converted to 3D solids by (a) extruding them (b) revolving them, (c) sweeping them along paths.</a:t>
            </a:r>
            <a:endParaRPr b="0" lang="en-US" sz="2600" spc="-1" strike="noStrike">
              <a:solidFill>
                <a:srgbClr val="ffffff"/>
              </a:solidFill>
              <a:latin typeface="Arial"/>
            </a:endParaRPr>
          </a:p>
          <a:p>
            <a:r>
              <a:rPr b="0" lang="en-US" sz="2600" spc="-1" strike="noStrike">
                <a:solidFill>
                  <a:srgbClr val="ffffff"/>
                </a:solidFill>
                <a:latin typeface="DejaVu Sans"/>
              </a:rPr>
              <a:t> </a:t>
            </a:r>
            <a:endParaRPr b="0" lang="en-US" sz="2600" spc="-1" strike="noStrike">
              <a:solidFill>
                <a:srgbClr val="ffffff"/>
              </a:solidFill>
              <a:latin typeface="Arial"/>
            </a:endParaRPr>
          </a:p>
        </p:txBody>
      </p:sp>
      <p:sp>
        <p:nvSpPr>
          <p:cNvPr id="153" name=""/>
          <p:cNvSpPr txBox="1"/>
          <p:nvPr/>
        </p:nvSpPr>
        <p:spPr>
          <a:xfrm>
            <a:off x="0" y="9860400"/>
            <a:ext cx="3832560" cy="427320"/>
          </a:xfrm>
          <a:prstGeom prst="rect">
            <a:avLst/>
          </a:prstGeom>
          <a:noFill/>
          <a:ln w="0">
            <a:noFill/>
          </a:ln>
        </p:spPr>
        <p:txBody>
          <a:bodyPr lIns="90000" rIns="90000" tIns="45000" bIns="45000" anchor="t">
            <a:noAutofit/>
          </a:bodyPr>
          <a:p>
            <a:fld id="{EEE91D13-EB20-4DD6-9722-190983EABDDE}"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E70A308D-03E3-4080-B9BA-E3747149833A}"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 descr=""/>
          <p:cNvPicPr/>
          <p:nvPr/>
        </p:nvPicPr>
        <p:blipFill>
          <a:blip r:embed="rId1"/>
          <a:srcRect l="9152" t="0" r="29267" b="48048"/>
          <a:stretch/>
        </p:blipFill>
        <p:spPr>
          <a:xfrm>
            <a:off x="234720" y="144720"/>
            <a:ext cx="17837280" cy="9608400"/>
          </a:xfrm>
          <a:prstGeom prst="rect">
            <a:avLst/>
          </a:prstGeom>
          <a:ln w="0">
            <a:noFill/>
          </a:ln>
        </p:spPr>
      </p:pic>
      <p:sp>
        <p:nvSpPr>
          <p:cNvPr id="155" name=""/>
          <p:cNvSpPr txBox="1"/>
          <p:nvPr/>
        </p:nvSpPr>
        <p:spPr>
          <a:xfrm>
            <a:off x="6928560" y="888840"/>
            <a:ext cx="10030320" cy="858600"/>
          </a:xfrm>
          <a:prstGeom prst="rect">
            <a:avLst/>
          </a:prstGeom>
          <a:gradFill rotWithShape="0">
            <a:gsLst>
              <a:gs pos="0">
                <a:srgbClr val="280099"/>
              </a:gs>
              <a:gs pos="100000">
                <a:srgbClr val="2300dc"/>
              </a:gs>
            </a:gsLst>
            <a:lin ang="5400000"/>
          </a:gradFill>
          <a:ln w="0">
            <a:noFill/>
          </a:ln>
        </p:spPr>
        <p:txBody>
          <a:bodyPr lIns="90000" rIns="90000" tIns="45000" bIns="45000" anchor="t">
            <a:noAutofit/>
          </a:bodyPr>
          <a:p>
            <a:r>
              <a:rPr b="0" lang="en-US" sz="2600" spc="-1" strike="noStrike">
                <a:solidFill>
                  <a:srgbClr val="ffffff"/>
                </a:solidFill>
                <a:latin typeface="DejaVu Sans"/>
              </a:rPr>
              <a:t>Functionality of FreeCAD accessed through </a:t>
            </a:r>
            <a:r>
              <a:rPr b="1" lang="en-US" sz="2600" spc="-1" strike="noStrike">
                <a:solidFill>
                  <a:srgbClr val="ffffff"/>
                </a:solidFill>
                <a:latin typeface="DejaVu Sans"/>
              </a:rPr>
              <a:t>Workbenches:</a:t>
            </a:r>
            <a:endParaRPr b="0" lang="en-US" sz="2600" spc="-1" strike="noStrike">
              <a:solidFill>
                <a:srgbClr val="000000"/>
              </a:solidFill>
              <a:latin typeface="Arial"/>
            </a:endParaRPr>
          </a:p>
          <a:p>
            <a:r>
              <a:rPr b="0" lang="en-US" sz="2600" spc="-1" strike="noStrike">
                <a:solidFill>
                  <a:srgbClr val="ffffff"/>
                </a:solidFill>
                <a:latin typeface="DejaVu Sans"/>
              </a:rPr>
              <a:t>Workbench: a set of tools + GUI grouped for a certain task.</a:t>
            </a:r>
            <a:endParaRPr b="0" lang="en-US" sz="2600" spc="-1" strike="noStrike">
              <a:solidFill>
                <a:srgbClr val="000000"/>
              </a:solidFill>
              <a:latin typeface="Arial"/>
            </a:endParaRPr>
          </a:p>
        </p:txBody>
      </p:sp>
      <p:sp>
        <p:nvSpPr>
          <p:cNvPr id="156" name=""/>
          <p:cNvSpPr/>
          <p:nvPr/>
        </p:nvSpPr>
        <p:spPr>
          <a:xfrm>
            <a:off x="3906360" y="1380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57" name=""/>
          <p:cNvSpPr/>
          <p:nvPr/>
        </p:nvSpPr>
        <p:spPr>
          <a:xfrm>
            <a:off x="3906360" y="2352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58" name=""/>
          <p:cNvSpPr/>
          <p:nvPr/>
        </p:nvSpPr>
        <p:spPr>
          <a:xfrm>
            <a:off x="3906360" y="6024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59" name=""/>
          <p:cNvSpPr/>
          <p:nvPr/>
        </p:nvSpPr>
        <p:spPr>
          <a:xfrm>
            <a:off x="3906360" y="6312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60" name=""/>
          <p:cNvSpPr/>
          <p:nvPr/>
        </p:nvSpPr>
        <p:spPr>
          <a:xfrm>
            <a:off x="3906360" y="3252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61" name=""/>
          <p:cNvSpPr/>
          <p:nvPr/>
        </p:nvSpPr>
        <p:spPr>
          <a:xfrm>
            <a:off x="3906360" y="4512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62" name=""/>
          <p:cNvSpPr/>
          <p:nvPr/>
        </p:nvSpPr>
        <p:spPr>
          <a:xfrm>
            <a:off x="3906360" y="5124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63" name=""/>
          <p:cNvSpPr/>
          <p:nvPr/>
        </p:nvSpPr>
        <p:spPr>
          <a:xfrm>
            <a:off x="3906360" y="5736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64" name=""/>
          <p:cNvSpPr/>
          <p:nvPr/>
        </p:nvSpPr>
        <p:spPr>
          <a:xfrm>
            <a:off x="3906360" y="6600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65" name=""/>
          <p:cNvSpPr/>
          <p:nvPr/>
        </p:nvSpPr>
        <p:spPr>
          <a:xfrm>
            <a:off x="3906360" y="6888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66" name=""/>
          <p:cNvSpPr/>
          <p:nvPr/>
        </p:nvSpPr>
        <p:spPr>
          <a:xfrm>
            <a:off x="3906360" y="7896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67" name=""/>
          <p:cNvSpPr/>
          <p:nvPr/>
        </p:nvSpPr>
        <p:spPr>
          <a:xfrm>
            <a:off x="3906360" y="8184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68" name=""/>
          <p:cNvSpPr/>
          <p:nvPr/>
        </p:nvSpPr>
        <p:spPr>
          <a:xfrm>
            <a:off x="3906360" y="8472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69" name=""/>
          <p:cNvSpPr/>
          <p:nvPr/>
        </p:nvSpPr>
        <p:spPr>
          <a:xfrm>
            <a:off x="3906360" y="8184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70" name=""/>
          <p:cNvSpPr/>
          <p:nvPr/>
        </p:nvSpPr>
        <p:spPr>
          <a:xfrm>
            <a:off x="3906360" y="8760960"/>
            <a:ext cx="2294640" cy="293400"/>
          </a:xfrm>
          <a:prstGeom prst="rect">
            <a:avLst/>
          </a:prstGeom>
          <a:solidFill>
            <a:srgbClr val="00ff0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71" name=""/>
          <p:cNvSpPr/>
          <p:nvPr/>
        </p:nvSpPr>
        <p:spPr>
          <a:xfrm>
            <a:off x="3906360" y="1668960"/>
            <a:ext cx="2294640" cy="293400"/>
          </a:xfrm>
          <a:prstGeom prst="rect">
            <a:avLst/>
          </a:prstGeom>
          <a:solidFill>
            <a:srgbClr val="ffd32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72" name=""/>
          <p:cNvSpPr/>
          <p:nvPr/>
        </p:nvSpPr>
        <p:spPr>
          <a:xfrm>
            <a:off x="3906360" y="1992960"/>
            <a:ext cx="2294640" cy="293400"/>
          </a:xfrm>
          <a:prstGeom prst="rect">
            <a:avLst/>
          </a:prstGeom>
          <a:solidFill>
            <a:srgbClr val="ffd32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73" name=""/>
          <p:cNvSpPr/>
          <p:nvPr/>
        </p:nvSpPr>
        <p:spPr>
          <a:xfrm>
            <a:off x="3906360" y="2676960"/>
            <a:ext cx="2294640" cy="293400"/>
          </a:xfrm>
          <a:prstGeom prst="rect">
            <a:avLst/>
          </a:prstGeom>
          <a:solidFill>
            <a:srgbClr val="ffd32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74" name=""/>
          <p:cNvSpPr/>
          <p:nvPr/>
        </p:nvSpPr>
        <p:spPr>
          <a:xfrm>
            <a:off x="3906360" y="2928960"/>
            <a:ext cx="2294640" cy="293400"/>
          </a:xfrm>
          <a:prstGeom prst="rect">
            <a:avLst/>
          </a:prstGeom>
          <a:solidFill>
            <a:srgbClr val="ffd32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75" name=""/>
          <p:cNvSpPr/>
          <p:nvPr/>
        </p:nvSpPr>
        <p:spPr>
          <a:xfrm>
            <a:off x="3906360" y="3864960"/>
            <a:ext cx="2294640" cy="293400"/>
          </a:xfrm>
          <a:prstGeom prst="rect">
            <a:avLst/>
          </a:prstGeom>
          <a:solidFill>
            <a:srgbClr val="ffd32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76" name=""/>
          <p:cNvSpPr/>
          <p:nvPr/>
        </p:nvSpPr>
        <p:spPr>
          <a:xfrm>
            <a:off x="3906360" y="3576960"/>
            <a:ext cx="2294640" cy="293400"/>
          </a:xfrm>
          <a:prstGeom prst="rect">
            <a:avLst/>
          </a:prstGeom>
          <a:solidFill>
            <a:srgbClr val="ffd320">
              <a:alpha val="30000"/>
            </a:srgbClr>
          </a:solidFill>
          <a:ln w="36720">
            <a:solidFill>
              <a:srgbClr val="ff0000"/>
            </a:solidFill>
            <a:round/>
          </a:ln>
        </p:spPr>
        <p:style>
          <a:lnRef idx="0"/>
          <a:fillRef idx="0"/>
          <a:effectRef idx="0"/>
          <a:fontRef idx="minor"/>
        </p:style>
        <p:txBody>
          <a:bodyPr lIns="108000" rIns="108000" tIns="63000" bIns="63000" anchor="ctr">
            <a:noAutofit/>
          </a:bodyPr>
          <a:p>
            <a:endParaRPr b="0" lang="en-US" sz="1800" spc="-1" strike="noStrike">
              <a:solidFill>
                <a:srgbClr val="000000"/>
              </a:solidFill>
              <a:latin typeface="Arial"/>
            </a:endParaRPr>
          </a:p>
        </p:txBody>
      </p:sp>
      <p:sp>
        <p:nvSpPr>
          <p:cNvPr id="177" name=""/>
          <p:cNvSpPr/>
          <p:nvPr/>
        </p:nvSpPr>
        <p:spPr>
          <a:xfrm>
            <a:off x="3906360" y="4188960"/>
            <a:ext cx="2294640" cy="293400"/>
          </a:xfrm>
          <a:prstGeom prst="rect">
            <a:avLst/>
          </a:prstGeom>
          <a:solidFill>
            <a:srgbClr val="ffd32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78" name=""/>
          <p:cNvSpPr/>
          <p:nvPr/>
        </p:nvSpPr>
        <p:spPr>
          <a:xfrm>
            <a:off x="3906360" y="4800960"/>
            <a:ext cx="2294640" cy="293400"/>
          </a:xfrm>
          <a:prstGeom prst="rect">
            <a:avLst/>
          </a:prstGeom>
          <a:solidFill>
            <a:srgbClr val="ffd32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79" name=""/>
          <p:cNvSpPr/>
          <p:nvPr/>
        </p:nvSpPr>
        <p:spPr>
          <a:xfrm>
            <a:off x="3906360" y="7248960"/>
            <a:ext cx="2294640" cy="293400"/>
          </a:xfrm>
          <a:prstGeom prst="rect">
            <a:avLst/>
          </a:prstGeom>
          <a:solidFill>
            <a:srgbClr val="ffd32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80" name=""/>
          <p:cNvSpPr/>
          <p:nvPr/>
        </p:nvSpPr>
        <p:spPr>
          <a:xfrm>
            <a:off x="3906360" y="7572960"/>
            <a:ext cx="2294640" cy="293400"/>
          </a:xfrm>
          <a:prstGeom prst="rect">
            <a:avLst/>
          </a:prstGeom>
          <a:solidFill>
            <a:srgbClr val="ffd320">
              <a:alpha val="30000"/>
            </a:srgbClr>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81" name=""/>
          <p:cNvSpPr/>
          <p:nvPr/>
        </p:nvSpPr>
        <p:spPr>
          <a:xfrm>
            <a:off x="6553080" y="2686320"/>
            <a:ext cx="11172960" cy="4524120"/>
          </a:xfrm>
          <a:prstGeom prst="rect">
            <a:avLst/>
          </a:prstGeom>
          <a:solidFill>
            <a:schemeClr val="accent1"/>
          </a:solidFill>
          <a:ln w="0">
            <a:solidFill>
              <a:srgbClr val="003361"/>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182" name=""/>
          <p:cNvSpPr/>
          <p:nvPr/>
        </p:nvSpPr>
        <p:spPr>
          <a:xfrm>
            <a:off x="6678360" y="2964960"/>
            <a:ext cx="2294640" cy="293400"/>
          </a:xfrm>
          <a:prstGeom prst="rect">
            <a:avLst/>
          </a:prstGeom>
          <a:solidFill>
            <a:srgbClr val="00ff00"/>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83" name=""/>
          <p:cNvSpPr txBox="1"/>
          <p:nvPr/>
        </p:nvSpPr>
        <p:spPr>
          <a:xfrm>
            <a:off x="9176760" y="2953800"/>
            <a:ext cx="6141240" cy="715320"/>
          </a:xfrm>
          <a:prstGeom prst="rect">
            <a:avLst/>
          </a:prstGeom>
          <a:noFill/>
          <a:ln w="0">
            <a:noFill/>
          </a:ln>
        </p:spPr>
        <p:txBody>
          <a:bodyPr lIns="90000" rIns="90000" tIns="45000" bIns="45000" anchor="t">
            <a:noAutofit/>
          </a:bodyPr>
          <a:p>
            <a:r>
              <a:rPr b="0" lang="en-US" sz="2200" spc="-1" strike="noStrike">
                <a:solidFill>
                  <a:srgbClr val="ffffff"/>
                </a:solidFill>
                <a:latin typeface="Arial"/>
              </a:rPr>
              <a:t>Base Workbenches: installed with FreeCAD and</a:t>
            </a:r>
            <a:endParaRPr b="0" lang="en-US" sz="2200" spc="-1" strike="noStrike">
              <a:solidFill>
                <a:srgbClr val="ffffff"/>
              </a:solidFill>
              <a:latin typeface="Arial"/>
            </a:endParaRPr>
          </a:p>
          <a:p>
            <a:r>
              <a:rPr b="0" lang="en-US" sz="2200" spc="-1" strike="noStrike">
                <a:solidFill>
                  <a:srgbClr val="ffffff"/>
                </a:solidFill>
                <a:latin typeface="Arial"/>
              </a:rPr>
              <a:t>maintained by them</a:t>
            </a:r>
            <a:endParaRPr b="0" lang="en-US" sz="2200" spc="-1" strike="noStrike">
              <a:solidFill>
                <a:srgbClr val="ffffff"/>
              </a:solidFill>
              <a:latin typeface="Arial"/>
            </a:endParaRPr>
          </a:p>
        </p:txBody>
      </p:sp>
      <p:sp>
        <p:nvSpPr>
          <p:cNvPr id="184" name=""/>
          <p:cNvSpPr/>
          <p:nvPr/>
        </p:nvSpPr>
        <p:spPr>
          <a:xfrm>
            <a:off x="6714360" y="4404960"/>
            <a:ext cx="2294640" cy="293400"/>
          </a:xfrm>
          <a:prstGeom prst="rect">
            <a:avLst/>
          </a:prstGeom>
          <a:solidFill>
            <a:srgbClr val="ffd320"/>
          </a:solidFill>
          <a:ln w="18360">
            <a:solidFill>
              <a:srgbClr val="003361"/>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sp>
        <p:nvSpPr>
          <p:cNvPr id="185" name=""/>
          <p:cNvSpPr txBox="1"/>
          <p:nvPr/>
        </p:nvSpPr>
        <p:spPr>
          <a:xfrm>
            <a:off x="9177120" y="4322160"/>
            <a:ext cx="8120520" cy="715320"/>
          </a:xfrm>
          <a:prstGeom prst="rect">
            <a:avLst/>
          </a:prstGeom>
          <a:noFill/>
          <a:ln w="0">
            <a:noFill/>
          </a:ln>
        </p:spPr>
        <p:txBody>
          <a:bodyPr lIns="90000" rIns="90000" tIns="45000" bIns="45000" anchor="t">
            <a:noAutofit/>
          </a:bodyPr>
          <a:p>
            <a:r>
              <a:rPr b="0" lang="en-US" sz="2200" spc="-1" strike="noStrike">
                <a:solidFill>
                  <a:srgbClr val="ffffff"/>
                </a:solidFill>
                <a:latin typeface="Arial"/>
              </a:rPr>
              <a:t>External Workbenches: Developed by the community and maintained outside FreeCAD</a:t>
            </a:r>
            <a:endParaRPr b="0" lang="en-US" sz="2200" spc="-1" strike="noStrike">
              <a:solidFill>
                <a:srgbClr val="ffffff"/>
              </a:solidFill>
              <a:latin typeface="Arial"/>
            </a:endParaRPr>
          </a:p>
        </p:txBody>
      </p:sp>
      <p:sp>
        <p:nvSpPr>
          <p:cNvPr id="186" name=""/>
          <p:cNvSpPr/>
          <p:nvPr/>
        </p:nvSpPr>
        <p:spPr>
          <a:xfrm>
            <a:off x="6750360" y="5592960"/>
            <a:ext cx="2294640" cy="293400"/>
          </a:xfrm>
          <a:prstGeom prst="rect">
            <a:avLst/>
          </a:prstGeom>
          <a:solidFill>
            <a:srgbClr val="ffd320"/>
          </a:solidFill>
          <a:ln w="36720">
            <a:solidFill>
              <a:srgbClr val="ff0000"/>
            </a:solidFill>
            <a:round/>
          </a:ln>
        </p:spPr>
        <p:style>
          <a:lnRef idx="0"/>
          <a:fillRef idx="0"/>
          <a:effectRef idx="0"/>
          <a:fontRef idx="minor"/>
        </p:style>
        <p:txBody>
          <a:bodyPr lIns="108000" rIns="108000" tIns="63000" bIns="63000" anchor="ctr">
            <a:noAutofit/>
          </a:bodyPr>
          <a:p>
            <a:endParaRPr b="0" lang="en-US" sz="1800" spc="-1" strike="noStrike">
              <a:solidFill>
                <a:srgbClr val="000000"/>
              </a:solidFill>
              <a:latin typeface="Arial"/>
            </a:endParaRPr>
          </a:p>
        </p:txBody>
      </p:sp>
      <p:sp>
        <p:nvSpPr>
          <p:cNvPr id="187" name=""/>
          <p:cNvSpPr txBox="1"/>
          <p:nvPr/>
        </p:nvSpPr>
        <p:spPr>
          <a:xfrm>
            <a:off x="9177480" y="5546520"/>
            <a:ext cx="8120520" cy="402840"/>
          </a:xfrm>
          <a:prstGeom prst="rect">
            <a:avLst/>
          </a:prstGeom>
          <a:noFill/>
          <a:ln w="0">
            <a:noFill/>
          </a:ln>
        </p:spPr>
        <p:txBody>
          <a:bodyPr lIns="90000" rIns="90000" tIns="45000" bIns="45000" anchor="t">
            <a:noAutofit/>
          </a:bodyPr>
          <a:p>
            <a:r>
              <a:rPr b="0" lang="en-US" sz="2200" spc="-1" strike="noStrike">
                <a:solidFill>
                  <a:srgbClr val="ffffff"/>
                </a:solidFill>
                <a:latin typeface="Arial"/>
              </a:rPr>
              <a:t>GDML: An external Workbench</a:t>
            </a:r>
            <a:endParaRPr b="0" lang="en-US" sz="2200" spc="-1" strike="noStrike">
              <a:solidFill>
                <a:srgbClr val="ffffff"/>
              </a:solidFill>
              <a:latin typeface="Arial"/>
            </a:endParaRPr>
          </a:p>
        </p:txBody>
      </p:sp>
      <p:sp>
        <p:nvSpPr>
          <p:cNvPr id="188" name=""/>
          <p:cNvSpPr txBox="1"/>
          <p:nvPr/>
        </p:nvSpPr>
        <p:spPr>
          <a:xfrm>
            <a:off x="0" y="9860400"/>
            <a:ext cx="3832560" cy="427320"/>
          </a:xfrm>
          <a:prstGeom prst="rect">
            <a:avLst/>
          </a:prstGeom>
          <a:noFill/>
          <a:ln w="0">
            <a:noFill/>
          </a:ln>
        </p:spPr>
        <p:txBody>
          <a:bodyPr lIns="90000" rIns="90000" tIns="45000" bIns="45000" anchor="t">
            <a:noAutofit/>
          </a:bodyPr>
          <a:p>
            <a:fld id="{61AFD7EC-51F8-4F08-A5A9-5C1EEF47B022}"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240BDDEE-7787-4339-883E-DEF8BCA8806D}"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
          <p:cNvSpPr txBox="1"/>
          <p:nvPr/>
        </p:nvSpPr>
        <p:spPr>
          <a:xfrm>
            <a:off x="1219320" y="461520"/>
            <a:ext cx="15849720" cy="1686960"/>
          </a:xfrm>
          <a:prstGeom prst="rect">
            <a:avLst/>
          </a:prstGeom>
          <a:noFill/>
          <a:ln w="0">
            <a:noFill/>
          </a:ln>
        </p:spPr>
        <p:txBody>
          <a:bodyPr lIns="90000" rIns="90000" tIns="45000" bIns="45000" anchor="t">
            <a:noAutofit/>
          </a:bodyPr>
          <a:p>
            <a:pPr algn="ctr"/>
            <a:r>
              <a:rPr b="0" lang="en-US" sz="3600" spc="-1" strike="noStrike">
                <a:solidFill>
                  <a:srgbClr val="ffffff"/>
                </a:solidFill>
                <a:latin typeface="DejaVu Sans"/>
              </a:rPr>
              <a:t>External Workbenches Installed Via Tools→Addon Manager</a:t>
            </a:r>
            <a:br>
              <a:rPr sz="3600"/>
            </a:br>
            <a:endParaRPr b="0" lang="en-US" sz="3600" spc="-1" strike="noStrike">
              <a:solidFill>
                <a:srgbClr val="ffffff"/>
              </a:solidFill>
              <a:latin typeface="Arial"/>
            </a:endParaRPr>
          </a:p>
        </p:txBody>
      </p:sp>
      <p:pic>
        <p:nvPicPr>
          <p:cNvPr id="190" name="" descr=""/>
          <p:cNvPicPr/>
          <p:nvPr/>
        </p:nvPicPr>
        <p:blipFill>
          <a:blip r:embed="rId1"/>
          <a:stretch/>
        </p:blipFill>
        <p:spPr>
          <a:xfrm>
            <a:off x="6501960" y="1343880"/>
            <a:ext cx="11723400" cy="8532720"/>
          </a:xfrm>
          <a:prstGeom prst="rect">
            <a:avLst/>
          </a:prstGeom>
          <a:ln w="0">
            <a:noFill/>
          </a:ln>
        </p:spPr>
      </p:pic>
      <p:pic>
        <p:nvPicPr>
          <p:cNvPr id="191" name="" descr=""/>
          <p:cNvPicPr/>
          <p:nvPr/>
        </p:nvPicPr>
        <p:blipFill>
          <a:blip r:embed="rId2"/>
          <a:stretch/>
        </p:blipFill>
        <p:spPr>
          <a:xfrm>
            <a:off x="519840" y="1529280"/>
            <a:ext cx="4861800" cy="4624200"/>
          </a:xfrm>
          <a:prstGeom prst="rect">
            <a:avLst/>
          </a:prstGeom>
          <a:ln w="0">
            <a:noFill/>
          </a:ln>
        </p:spPr>
      </p:pic>
      <p:sp>
        <p:nvSpPr>
          <p:cNvPr id="192" name=""/>
          <p:cNvSpPr/>
          <p:nvPr/>
        </p:nvSpPr>
        <p:spPr>
          <a:xfrm>
            <a:off x="2095560" y="5705280"/>
            <a:ext cx="2000160" cy="30492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193" name=""/>
          <p:cNvSpPr/>
          <p:nvPr/>
        </p:nvSpPr>
        <p:spPr>
          <a:xfrm>
            <a:off x="6885000" y="6428160"/>
            <a:ext cx="10879200" cy="1248840"/>
          </a:xfrm>
          <a:prstGeom prst="rect">
            <a:avLst/>
          </a:prstGeom>
          <a:noFill/>
          <a:ln w="36720">
            <a:solidFill>
              <a:srgbClr val="ff0000"/>
            </a:solidFill>
            <a:round/>
          </a:ln>
        </p:spPr>
        <p:style>
          <a:lnRef idx="0"/>
          <a:fillRef idx="0"/>
          <a:effectRef idx="0"/>
          <a:fontRef idx="minor"/>
        </p:style>
        <p:txBody>
          <a:bodyPr lIns="108360" rIns="108360" tIns="63360" bIns="63360" anchor="ctr">
            <a:noAutofit/>
          </a:bodyPr>
          <a:p>
            <a:endParaRPr b="0" lang="en-US" sz="1800" spc="-1" strike="noStrike">
              <a:solidFill>
                <a:srgbClr val="ffffff"/>
              </a:solidFill>
              <a:latin typeface="Arial"/>
            </a:endParaRPr>
          </a:p>
        </p:txBody>
      </p:sp>
      <p:sp>
        <p:nvSpPr>
          <p:cNvPr id="194" name=""/>
          <p:cNvSpPr/>
          <p:nvPr/>
        </p:nvSpPr>
        <p:spPr>
          <a:xfrm flipV="1">
            <a:off x="4238640" y="5877000"/>
            <a:ext cx="2263320" cy="9720"/>
          </a:xfrm>
          <a:prstGeom prst="line">
            <a:avLst/>
          </a:prstGeom>
          <a:ln w="73080">
            <a:solidFill>
              <a:srgbClr val="ff0000"/>
            </a:solidFill>
            <a:round/>
            <a:tailEnd len="med" type="triangle" w="med"/>
          </a:ln>
        </p:spPr>
        <p:style>
          <a:lnRef idx="0"/>
          <a:fillRef idx="0"/>
          <a:effectRef idx="0"/>
          <a:fontRef idx="minor"/>
        </p:style>
        <p:txBody>
          <a:bodyPr lIns="126360" rIns="126360" tIns="-71640" bIns="-71640" anchor="ctr">
            <a:noAutofit/>
          </a:bodyPr>
          <a:p>
            <a:endParaRPr b="0" lang="en-US" sz="1800" spc="-1" strike="noStrike">
              <a:solidFill>
                <a:srgbClr val="ffffff"/>
              </a:solidFill>
              <a:latin typeface="Arial"/>
            </a:endParaRPr>
          </a:p>
        </p:txBody>
      </p:sp>
      <p:sp>
        <p:nvSpPr>
          <p:cNvPr id="195" name=""/>
          <p:cNvSpPr txBox="1"/>
          <p:nvPr/>
        </p:nvSpPr>
        <p:spPr>
          <a:xfrm>
            <a:off x="0" y="9860400"/>
            <a:ext cx="3832560" cy="427320"/>
          </a:xfrm>
          <a:prstGeom prst="rect">
            <a:avLst/>
          </a:prstGeom>
          <a:noFill/>
          <a:ln w="0">
            <a:noFill/>
          </a:ln>
        </p:spPr>
        <p:txBody>
          <a:bodyPr lIns="90000" rIns="90000" tIns="45000" bIns="45000" anchor="t">
            <a:noAutofit/>
          </a:bodyPr>
          <a:p>
            <a:fld id="{0F024867-3EB4-46D0-9659-28C7DD7B64C9}" type="slidenum">
              <a:rPr b="0" lang="en-US" sz="1800" spc="-1" strike="noStrike">
                <a:solidFill>
                  <a:srgbClr val="ffffff"/>
                </a:solidFill>
                <a:latin typeface="Arial"/>
              </a:rPr>
              <a:t>&lt;number&gt;</a:t>
            </a:fld>
            <a:endParaRPr b="0" lang="en-US" sz="1800" spc="-1" strike="noStrike">
              <a:solidFill>
                <a:srgbClr val="ffffff"/>
              </a:solidFill>
              <a:latin typeface="Arial"/>
            </a:endParaRPr>
          </a:p>
        </p:txBody>
      </p:sp>
      <p:sp>
        <p:nvSpPr>
          <p:cNvPr id="2" name="PlaceHolder 1"/>
          <p:cNvSpPr>
            <a:spLocks noGrp="1"/>
          </p:cNvSpPr>
          <p:nvPr>
            <p:ph type="sldNum" idx="1"/>
          </p:nvPr>
        </p:nvSpPr>
        <p:spPr/>
        <p:txBody>
          <a:bodyPr/>
          <a:p>
            <a:fld id="{9AB6C28A-F299-4F0F-A449-9077FF3F8CC8}"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11982</TotalTime>
  <Application>LibreOffice/7.4.7.2$Linux_X86_64 LibreOffice_project/40$Build-2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2023-11-16T15:18:55Z</dcterms:modified>
  <cp:revision>131</cp:revision>
  <dc:subject/>
  <dc:title/>
</cp:coreProperties>
</file>